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9" r:id="rId1"/>
  </p:sldMasterIdLst>
  <p:notesMasterIdLst>
    <p:notesMasterId r:id="rId33"/>
  </p:notesMasterIdLst>
  <p:handoutMasterIdLst>
    <p:handoutMasterId r:id="rId34"/>
  </p:handoutMasterIdLst>
  <p:sldIdLst>
    <p:sldId id="299" r:id="rId2"/>
    <p:sldId id="329" r:id="rId3"/>
    <p:sldId id="336" r:id="rId4"/>
    <p:sldId id="330" r:id="rId5"/>
    <p:sldId id="300" r:id="rId6"/>
    <p:sldId id="301" r:id="rId7"/>
    <p:sldId id="302" r:id="rId8"/>
    <p:sldId id="303" r:id="rId9"/>
    <p:sldId id="304" r:id="rId10"/>
    <p:sldId id="331" r:id="rId11"/>
    <p:sldId id="332" r:id="rId12"/>
    <p:sldId id="318" r:id="rId13"/>
    <p:sldId id="310" r:id="rId14"/>
    <p:sldId id="312" r:id="rId15"/>
    <p:sldId id="263" r:id="rId16"/>
    <p:sldId id="289" r:id="rId17"/>
    <p:sldId id="287" r:id="rId18"/>
    <p:sldId id="268" r:id="rId19"/>
    <p:sldId id="333" r:id="rId20"/>
    <p:sldId id="334" r:id="rId21"/>
    <p:sldId id="325" r:id="rId22"/>
    <p:sldId id="327" r:id="rId23"/>
    <p:sldId id="288" r:id="rId24"/>
    <p:sldId id="338" r:id="rId25"/>
    <p:sldId id="339" r:id="rId26"/>
    <p:sldId id="324" r:id="rId27"/>
    <p:sldId id="340" r:id="rId28"/>
    <p:sldId id="314" r:id="rId29"/>
    <p:sldId id="315" r:id="rId30"/>
    <p:sldId id="316" r:id="rId31"/>
    <p:sldId id="317" r:id="rId32"/>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85834" autoAdjust="0"/>
  </p:normalViewPr>
  <p:slideViewPr>
    <p:cSldViewPr>
      <p:cViewPr>
        <p:scale>
          <a:sx n="87" d="100"/>
          <a:sy n="87" d="100"/>
        </p:scale>
        <p:origin x="-2304" y="-528"/>
      </p:cViewPr>
      <p:guideLst>
        <p:guide orient="horz" pos="2160"/>
        <p:guide pos="2880"/>
      </p:guideLst>
    </p:cSldViewPr>
  </p:slideViewPr>
  <p:notesTextViewPr>
    <p:cViewPr>
      <p:scale>
        <a:sx n="1" d="1"/>
        <a:sy n="1" d="1"/>
      </p:scale>
      <p:origin x="0" y="642"/>
    </p:cViewPr>
  </p:notesTextViewPr>
  <p:sorterViewPr>
    <p:cViewPr>
      <p:scale>
        <a:sx n="100" d="100"/>
        <a:sy n="100" d="100"/>
      </p:scale>
      <p:origin x="0" y="1408"/>
    </p:cViewPr>
  </p:sorterViewPr>
  <p:notesViewPr>
    <p:cSldViewPr>
      <p:cViewPr varScale="1">
        <p:scale>
          <a:sx n="91" d="100"/>
          <a:sy n="91" d="100"/>
        </p:scale>
        <p:origin x="-3952" y="-11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CF4BC-7575-E04C-B124-BE313D496255}" type="doc">
      <dgm:prSet loTypeId="urn:microsoft.com/office/officeart/2005/8/layout/cycle2" loCatId="" qsTypeId="urn:microsoft.com/office/officeart/2005/8/quickstyle/simple4" qsCatId="simple" csTypeId="urn:microsoft.com/office/officeart/2005/8/colors/colorful4" csCatId="colorful" phldr="1"/>
      <dgm:spPr/>
      <dgm:t>
        <a:bodyPr/>
        <a:lstStyle/>
        <a:p>
          <a:endParaRPr lang="en-US"/>
        </a:p>
      </dgm:t>
    </dgm:pt>
    <dgm:pt modelId="{FF20F58B-3022-E748-9CE7-E92731844FDA}">
      <dgm:prSet phldrT="[Text]"/>
      <dgm:spPr/>
      <dgm:t>
        <a:bodyPr/>
        <a:lstStyle/>
        <a:p>
          <a:r>
            <a:rPr lang="en-US" dirty="0" smtClean="0"/>
            <a:t>Observe</a:t>
          </a:r>
          <a:endParaRPr lang="en-US" dirty="0"/>
        </a:p>
      </dgm:t>
    </dgm:pt>
    <dgm:pt modelId="{1C68A394-2050-8240-A5BE-50DD007A1A5D}" type="parTrans" cxnId="{8953D56F-DD86-9242-9370-192074C29198}">
      <dgm:prSet/>
      <dgm:spPr/>
      <dgm:t>
        <a:bodyPr/>
        <a:lstStyle/>
        <a:p>
          <a:endParaRPr lang="en-US"/>
        </a:p>
      </dgm:t>
    </dgm:pt>
    <dgm:pt modelId="{91C86605-1C48-0042-81C4-866135E9AB5B}" type="sibTrans" cxnId="{8953D56F-DD86-9242-9370-192074C29198}">
      <dgm:prSet/>
      <dgm:spPr/>
      <dgm:t>
        <a:bodyPr/>
        <a:lstStyle/>
        <a:p>
          <a:endParaRPr lang="en-US"/>
        </a:p>
      </dgm:t>
    </dgm:pt>
    <dgm:pt modelId="{0054DC8B-1EB7-6847-A12C-601C51A86B02}">
      <dgm:prSet phldrT="[Text]"/>
      <dgm:spPr/>
      <dgm:t>
        <a:bodyPr/>
        <a:lstStyle/>
        <a:p>
          <a:r>
            <a:rPr lang="en-US" dirty="0" smtClean="0"/>
            <a:t>Evaluate</a:t>
          </a:r>
          <a:endParaRPr lang="en-US" dirty="0"/>
        </a:p>
      </dgm:t>
    </dgm:pt>
    <dgm:pt modelId="{37124CE7-B7EC-B740-8C78-F745F4335BA4}" type="parTrans" cxnId="{17AC2918-9A8C-F94E-9F15-4650A558A880}">
      <dgm:prSet/>
      <dgm:spPr/>
      <dgm:t>
        <a:bodyPr/>
        <a:lstStyle/>
        <a:p>
          <a:endParaRPr lang="en-US"/>
        </a:p>
      </dgm:t>
    </dgm:pt>
    <dgm:pt modelId="{AC001823-9B8A-6E4C-9482-DB559243550A}" type="sibTrans" cxnId="{17AC2918-9A8C-F94E-9F15-4650A558A880}">
      <dgm:prSet/>
      <dgm:spPr/>
      <dgm:t>
        <a:bodyPr/>
        <a:lstStyle/>
        <a:p>
          <a:endParaRPr lang="en-US"/>
        </a:p>
      </dgm:t>
    </dgm:pt>
    <dgm:pt modelId="{E18A2C16-D105-0D42-869A-52987D34F111}">
      <dgm:prSet phldrT="[Text]"/>
      <dgm:spPr/>
      <dgm:t>
        <a:bodyPr/>
        <a:lstStyle/>
        <a:p>
          <a:r>
            <a:rPr lang="en-US" dirty="0" smtClean="0"/>
            <a:t>Respond</a:t>
          </a:r>
          <a:endParaRPr lang="en-US" dirty="0"/>
        </a:p>
      </dgm:t>
    </dgm:pt>
    <dgm:pt modelId="{1E2A1D92-30F0-2243-B69D-71E526D9863B}" type="parTrans" cxnId="{0804A38F-FA38-C14D-A4E3-3D276C2A33DE}">
      <dgm:prSet/>
      <dgm:spPr/>
      <dgm:t>
        <a:bodyPr/>
        <a:lstStyle/>
        <a:p>
          <a:endParaRPr lang="en-US"/>
        </a:p>
      </dgm:t>
    </dgm:pt>
    <dgm:pt modelId="{53AF38F8-EA09-E44F-B052-466B39C95EB3}" type="sibTrans" cxnId="{0804A38F-FA38-C14D-A4E3-3D276C2A33DE}">
      <dgm:prSet/>
      <dgm:spPr/>
      <dgm:t>
        <a:bodyPr/>
        <a:lstStyle/>
        <a:p>
          <a:endParaRPr lang="en-US"/>
        </a:p>
      </dgm:t>
    </dgm:pt>
    <dgm:pt modelId="{DE0E261A-D05C-714D-BCF1-4440F2F4934D}">
      <dgm:prSet phldrT="[Text]"/>
      <dgm:spPr/>
      <dgm:t>
        <a:bodyPr/>
        <a:lstStyle/>
        <a:p>
          <a:r>
            <a:rPr lang="en-US" dirty="0" smtClean="0"/>
            <a:t>Adjust</a:t>
          </a:r>
          <a:endParaRPr lang="en-US" dirty="0"/>
        </a:p>
      </dgm:t>
    </dgm:pt>
    <dgm:pt modelId="{AEB40707-C49E-2544-B201-8D9C7242B7AF}" type="parTrans" cxnId="{882B2749-3A9F-2E4E-AD1C-E5F103B25145}">
      <dgm:prSet/>
      <dgm:spPr/>
      <dgm:t>
        <a:bodyPr/>
        <a:lstStyle/>
        <a:p>
          <a:endParaRPr lang="en-US"/>
        </a:p>
      </dgm:t>
    </dgm:pt>
    <dgm:pt modelId="{46446016-4999-C942-A179-C5A76377F51E}" type="sibTrans" cxnId="{882B2749-3A9F-2E4E-AD1C-E5F103B25145}">
      <dgm:prSet/>
      <dgm:spPr/>
      <dgm:t>
        <a:bodyPr/>
        <a:lstStyle/>
        <a:p>
          <a:endParaRPr lang="en-US"/>
        </a:p>
      </dgm:t>
    </dgm:pt>
    <dgm:pt modelId="{28E8683D-6D54-4B4E-A601-8B7270444028}" type="pres">
      <dgm:prSet presAssocID="{706CF4BC-7575-E04C-B124-BE313D496255}" presName="cycle" presStyleCnt="0">
        <dgm:presLayoutVars>
          <dgm:dir/>
          <dgm:resizeHandles val="exact"/>
        </dgm:presLayoutVars>
      </dgm:prSet>
      <dgm:spPr/>
      <dgm:t>
        <a:bodyPr/>
        <a:lstStyle/>
        <a:p>
          <a:endParaRPr lang="en-US"/>
        </a:p>
      </dgm:t>
    </dgm:pt>
    <dgm:pt modelId="{106597A5-870E-504F-AC6C-B534DC80505A}" type="pres">
      <dgm:prSet presAssocID="{FF20F58B-3022-E748-9CE7-E92731844FDA}" presName="node" presStyleLbl="node1" presStyleIdx="0" presStyleCnt="4">
        <dgm:presLayoutVars>
          <dgm:bulletEnabled val="1"/>
        </dgm:presLayoutVars>
      </dgm:prSet>
      <dgm:spPr/>
      <dgm:t>
        <a:bodyPr/>
        <a:lstStyle/>
        <a:p>
          <a:endParaRPr lang="en-US"/>
        </a:p>
      </dgm:t>
    </dgm:pt>
    <dgm:pt modelId="{705917E1-C125-7040-9CB8-0AC0C8FE4729}" type="pres">
      <dgm:prSet presAssocID="{91C86605-1C48-0042-81C4-866135E9AB5B}" presName="sibTrans" presStyleLbl="sibTrans2D1" presStyleIdx="0" presStyleCnt="4"/>
      <dgm:spPr/>
      <dgm:t>
        <a:bodyPr/>
        <a:lstStyle/>
        <a:p>
          <a:endParaRPr lang="en-US"/>
        </a:p>
      </dgm:t>
    </dgm:pt>
    <dgm:pt modelId="{F25F4FF1-9B69-424A-BDC0-136A587C8537}" type="pres">
      <dgm:prSet presAssocID="{91C86605-1C48-0042-81C4-866135E9AB5B}" presName="connectorText" presStyleLbl="sibTrans2D1" presStyleIdx="0" presStyleCnt="4"/>
      <dgm:spPr/>
      <dgm:t>
        <a:bodyPr/>
        <a:lstStyle/>
        <a:p>
          <a:endParaRPr lang="en-US"/>
        </a:p>
      </dgm:t>
    </dgm:pt>
    <dgm:pt modelId="{C583C124-9D15-4A4B-A0AC-1CD5EE1D3D8E}" type="pres">
      <dgm:prSet presAssocID="{0054DC8B-1EB7-6847-A12C-601C51A86B02}" presName="node" presStyleLbl="node1" presStyleIdx="1" presStyleCnt="4">
        <dgm:presLayoutVars>
          <dgm:bulletEnabled val="1"/>
        </dgm:presLayoutVars>
      </dgm:prSet>
      <dgm:spPr/>
      <dgm:t>
        <a:bodyPr/>
        <a:lstStyle/>
        <a:p>
          <a:endParaRPr lang="en-US"/>
        </a:p>
      </dgm:t>
    </dgm:pt>
    <dgm:pt modelId="{7D8165FD-3913-9246-A886-16383ED52652}" type="pres">
      <dgm:prSet presAssocID="{AC001823-9B8A-6E4C-9482-DB559243550A}" presName="sibTrans" presStyleLbl="sibTrans2D1" presStyleIdx="1" presStyleCnt="4"/>
      <dgm:spPr/>
      <dgm:t>
        <a:bodyPr/>
        <a:lstStyle/>
        <a:p>
          <a:endParaRPr lang="en-US"/>
        </a:p>
      </dgm:t>
    </dgm:pt>
    <dgm:pt modelId="{A5B85FB1-4038-8446-853E-4AE4E5EC4769}" type="pres">
      <dgm:prSet presAssocID="{AC001823-9B8A-6E4C-9482-DB559243550A}" presName="connectorText" presStyleLbl="sibTrans2D1" presStyleIdx="1" presStyleCnt="4"/>
      <dgm:spPr/>
      <dgm:t>
        <a:bodyPr/>
        <a:lstStyle/>
        <a:p>
          <a:endParaRPr lang="en-US"/>
        </a:p>
      </dgm:t>
    </dgm:pt>
    <dgm:pt modelId="{4DB84732-692B-2945-835E-FFCEA7CD651B}" type="pres">
      <dgm:prSet presAssocID="{E18A2C16-D105-0D42-869A-52987D34F111}" presName="node" presStyleLbl="node1" presStyleIdx="2" presStyleCnt="4">
        <dgm:presLayoutVars>
          <dgm:bulletEnabled val="1"/>
        </dgm:presLayoutVars>
      </dgm:prSet>
      <dgm:spPr/>
      <dgm:t>
        <a:bodyPr/>
        <a:lstStyle/>
        <a:p>
          <a:endParaRPr lang="en-US"/>
        </a:p>
      </dgm:t>
    </dgm:pt>
    <dgm:pt modelId="{036BE5A0-6F74-B048-BB6F-CA77767E723F}" type="pres">
      <dgm:prSet presAssocID="{53AF38F8-EA09-E44F-B052-466B39C95EB3}" presName="sibTrans" presStyleLbl="sibTrans2D1" presStyleIdx="2" presStyleCnt="4"/>
      <dgm:spPr/>
      <dgm:t>
        <a:bodyPr/>
        <a:lstStyle/>
        <a:p>
          <a:endParaRPr lang="en-US"/>
        </a:p>
      </dgm:t>
    </dgm:pt>
    <dgm:pt modelId="{FE7A3187-ABA4-964D-A094-E19E5A2D1EF3}" type="pres">
      <dgm:prSet presAssocID="{53AF38F8-EA09-E44F-B052-466B39C95EB3}" presName="connectorText" presStyleLbl="sibTrans2D1" presStyleIdx="2" presStyleCnt="4"/>
      <dgm:spPr/>
      <dgm:t>
        <a:bodyPr/>
        <a:lstStyle/>
        <a:p>
          <a:endParaRPr lang="en-US"/>
        </a:p>
      </dgm:t>
    </dgm:pt>
    <dgm:pt modelId="{2584E5E7-91C5-8D47-8D80-A5ED36DFD767}" type="pres">
      <dgm:prSet presAssocID="{DE0E261A-D05C-714D-BCF1-4440F2F4934D}" presName="node" presStyleLbl="node1" presStyleIdx="3" presStyleCnt="4">
        <dgm:presLayoutVars>
          <dgm:bulletEnabled val="1"/>
        </dgm:presLayoutVars>
      </dgm:prSet>
      <dgm:spPr/>
      <dgm:t>
        <a:bodyPr/>
        <a:lstStyle/>
        <a:p>
          <a:endParaRPr lang="en-US"/>
        </a:p>
      </dgm:t>
    </dgm:pt>
    <dgm:pt modelId="{A1FBADC0-C35F-1D47-9EE9-7F62B77097C4}" type="pres">
      <dgm:prSet presAssocID="{46446016-4999-C942-A179-C5A76377F51E}" presName="sibTrans" presStyleLbl="sibTrans2D1" presStyleIdx="3" presStyleCnt="4"/>
      <dgm:spPr/>
      <dgm:t>
        <a:bodyPr/>
        <a:lstStyle/>
        <a:p>
          <a:endParaRPr lang="en-US"/>
        </a:p>
      </dgm:t>
    </dgm:pt>
    <dgm:pt modelId="{47E79A82-C1B0-7046-8FC8-5B6EB275E3EA}" type="pres">
      <dgm:prSet presAssocID="{46446016-4999-C942-A179-C5A76377F51E}" presName="connectorText" presStyleLbl="sibTrans2D1" presStyleIdx="3" presStyleCnt="4"/>
      <dgm:spPr/>
      <dgm:t>
        <a:bodyPr/>
        <a:lstStyle/>
        <a:p>
          <a:endParaRPr lang="en-US"/>
        </a:p>
      </dgm:t>
    </dgm:pt>
  </dgm:ptLst>
  <dgm:cxnLst>
    <dgm:cxn modelId="{60F3F370-4970-414F-B4FB-B5B81622807F}" type="presOf" srcId="{46446016-4999-C942-A179-C5A76377F51E}" destId="{A1FBADC0-C35F-1D47-9EE9-7F62B77097C4}" srcOrd="0" destOrd="0" presId="urn:microsoft.com/office/officeart/2005/8/layout/cycle2"/>
    <dgm:cxn modelId="{36EA7981-F319-1C47-A5AB-FA2A29BB4A73}" type="presOf" srcId="{DE0E261A-D05C-714D-BCF1-4440F2F4934D}" destId="{2584E5E7-91C5-8D47-8D80-A5ED36DFD767}" srcOrd="0" destOrd="0" presId="urn:microsoft.com/office/officeart/2005/8/layout/cycle2"/>
    <dgm:cxn modelId="{4327F6BE-7016-6E4B-B80F-046BA0704230}" type="presOf" srcId="{0054DC8B-1EB7-6847-A12C-601C51A86B02}" destId="{C583C124-9D15-4A4B-A0AC-1CD5EE1D3D8E}" srcOrd="0" destOrd="0" presId="urn:microsoft.com/office/officeart/2005/8/layout/cycle2"/>
    <dgm:cxn modelId="{5A6A8560-8199-C849-9B2E-4A4358F44AE3}" type="presOf" srcId="{46446016-4999-C942-A179-C5A76377F51E}" destId="{47E79A82-C1B0-7046-8FC8-5B6EB275E3EA}" srcOrd="1" destOrd="0" presId="urn:microsoft.com/office/officeart/2005/8/layout/cycle2"/>
    <dgm:cxn modelId="{5F605072-5B90-5E4C-B8F5-D3BA6A6EC870}" type="presOf" srcId="{AC001823-9B8A-6E4C-9482-DB559243550A}" destId="{7D8165FD-3913-9246-A886-16383ED52652}" srcOrd="0" destOrd="0" presId="urn:microsoft.com/office/officeart/2005/8/layout/cycle2"/>
    <dgm:cxn modelId="{6A772FDC-7C6E-D842-88E5-7A53890A75CE}" type="presOf" srcId="{AC001823-9B8A-6E4C-9482-DB559243550A}" destId="{A5B85FB1-4038-8446-853E-4AE4E5EC4769}" srcOrd="1" destOrd="0" presId="urn:microsoft.com/office/officeart/2005/8/layout/cycle2"/>
    <dgm:cxn modelId="{47B3AF83-9D45-B644-A881-599887B17A25}" type="presOf" srcId="{FF20F58B-3022-E748-9CE7-E92731844FDA}" destId="{106597A5-870E-504F-AC6C-B534DC80505A}" srcOrd="0" destOrd="0" presId="urn:microsoft.com/office/officeart/2005/8/layout/cycle2"/>
    <dgm:cxn modelId="{E71F871F-4319-384D-9706-0F4C24AD8638}" type="presOf" srcId="{E18A2C16-D105-0D42-869A-52987D34F111}" destId="{4DB84732-692B-2945-835E-FFCEA7CD651B}" srcOrd="0" destOrd="0" presId="urn:microsoft.com/office/officeart/2005/8/layout/cycle2"/>
    <dgm:cxn modelId="{17AC2918-9A8C-F94E-9F15-4650A558A880}" srcId="{706CF4BC-7575-E04C-B124-BE313D496255}" destId="{0054DC8B-1EB7-6847-A12C-601C51A86B02}" srcOrd="1" destOrd="0" parTransId="{37124CE7-B7EC-B740-8C78-F745F4335BA4}" sibTransId="{AC001823-9B8A-6E4C-9482-DB559243550A}"/>
    <dgm:cxn modelId="{754BB84B-49D5-8445-8D15-A359D43C2A8C}" type="presOf" srcId="{53AF38F8-EA09-E44F-B052-466B39C95EB3}" destId="{FE7A3187-ABA4-964D-A094-E19E5A2D1EF3}" srcOrd="1" destOrd="0" presId="urn:microsoft.com/office/officeart/2005/8/layout/cycle2"/>
    <dgm:cxn modelId="{B7F9DA95-9512-3145-ADA1-E01C0C1C198F}" type="presOf" srcId="{53AF38F8-EA09-E44F-B052-466B39C95EB3}" destId="{036BE5A0-6F74-B048-BB6F-CA77767E723F}" srcOrd="0" destOrd="0" presId="urn:microsoft.com/office/officeart/2005/8/layout/cycle2"/>
    <dgm:cxn modelId="{40612F97-4E29-9949-8B6D-0A5B1DFE0191}" type="presOf" srcId="{91C86605-1C48-0042-81C4-866135E9AB5B}" destId="{F25F4FF1-9B69-424A-BDC0-136A587C8537}" srcOrd="1" destOrd="0" presId="urn:microsoft.com/office/officeart/2005/8/layout/cycle2"/>
    <dgm:cxn modelId="{882B2749-3A9F-2E4E-AD1C-E5F103B25145}" srcId="{706CF4BC-7575-E04C-B124-BE313D496255}" destId="{DE0E261A-D05C-714D-BCF1-4440F2F4934D}" srcOrd="3" destOrd="0" parTransId="{AEB40707-C49E-2544-B201-8D9C7242B7AF}" sibTransId="{46446016-4999-C942-A179-C5A76377F51E}"/>
    <dgm:cxn modelId="{2AAD8E29-D8DE-C740-BFB6-30B0E4384F6F}" type="presOf" srcId="{91C86605-1C48-0042-81C4-866135E9AB5B}" destId="{705917E1-C125-7040-9CB8-0AC0C8FE4729}" srcOrd="0" destOrd="0" presId="urn:microsoft.com/office/officeart/2005/8/layout/cycle2"/>
    <dgm:cxn modelId="{0804A38F-FA38-C14D-A4E3-3D276C2A33DE}" srcId="{706CF4BC-7575-E04C-B124-BE313D496255}" destId="{E18A2C16-D105-0D42-869A-52987D34F111}" srcOrd="2" destOrd="0" parTransId="{1E2A1D92-30F0-2243-B69D-71E526D9863B}" sibTransId="{53AF38F8-EA09-E44F-B052-466B39C95EB3}"/>
    <dgm:cxn modelId="{11EFCD32-2543-D14C-8B35-3A6F94C6F473}" type="presOf" srcId="{706CF4BC-7575-E04C-B124-BE313D496255}" destId="{28E8683D-6D54-4B4E-A601-8B7270444028}" srcOrd="0" destOrd="0" presId="urn:microsoft.com/office/officeart/2005/8/layout/cycle2"/>
    <dgm:cxn modelId="{8953D56F-DD86-9242-9370-192074C29198}" srcId="{706CF4BC-7575-E04C-B124-BE313D496255}" destId="{FF20F58B-3022-E748-9CE7-E92731844FDA}" srcOrd="0" destOrd="0" parTransId="{1C68A394-2050-8240-A5BE-50DD007A1A5D}" sibTransId="{91C86605-1C48-0042-81C4-866135E9AB5B}"/>
    <dgm:cxn modelId="{9D417627-6AD0-374A-B8C3-67315A00BF65}" type="presParOf" srcId="{28E8683D-6D54-4B4E-A601-8B7270444028}" destId="{106597A5-870E-504F-AC6C-B534DC80505A}" srcOrd="0" destOrd="0" presId="urn:microsoft.com/office/officeart/2005/8/layout/cycle2"/>
    <dgm:cxn modelId="{90C6BF9D-8297-6943-BB3E-98DD6FC3E3A0}" type="presParOf" srcId="{28E8683D-6D54-4B4E-A601-8B7270444028}" destId="{705917E1-C125-7040-9CB8-0AC0C8FE4729}" srcOrd="1" destOrd="0" presId="urn:microsoft.com/office/officeart/2005/8/layout/cycle2"/>
    <dgm:cxn modelId="{94BCCF92-9557-8544-A908-02AE571A0880}" type="presParOf" srcId="{705917E1-C125-7040-9CB8-0AC0C8FE4729}" destId="{F25F4FF1-9B69-424A-BDC0-136A587C8537}" srcOrd="0" destOrd="0" presId="urn:microsoft.com/office/officeart/2005/8/layout/cycle2"/>
    <dgm:cxn modelId="{5764C3FC-27FA-6F44-A6BA-09D767E7DABE}" type="presParOf" srcId="{28E8683D-6D54-4B4E-A601-8B7270444028}" destId="{C583C124-9D15-4A4B-A0AC-1CD5EE1D3D8E}" srcOrd="2" destOrd="0" presId="urn:microsoft.com/office/officeart/2005/8/layout/cycle2"/>
    <dgm:cxn modelId="{E3450AA3-C3FE-FA49-AE25-3A899C5BFA1F}" type="presParOf" srcId="{28E8683D-6D54-4B4E-A601-8B7270444028}" destId="{7D8165FD-3913-9246-A886-16383ED52652}" srcOrd="3" destOrd="0" presId="urn:microsoft.com/office/officeart/2005/8/layout/cycle2"/>
    <dgm:cxn modelId="{8CBBA62D-3BC2-8A42-976A-63EB316638C8}" type="presParOf" srcId="{7D8165FD-3913-9246-A886-16383ED52652}" destId="{A5B85FB1-4038-8446-853E-4AE4E5EC4769}" srcOrd="0" destOrd="0" presId="urn:microsoft.com/office/officeart/2005/8/layout/cycle2"/>
    <dgm:cxn modelId="{2ECB3A2C-7C93-D945-B243-4B26CB65E4B1}" type="presParOf" srcId="{28E8683D-6D54-4B4E-A601-8B7270444028}" destId="{4DB84732-692B-2945-835E-FFCEA7CD651B}" srcOrd="4" destOrd="0" presId="urn:microsoft.com/office/officeart/2005/8/layout/cycle2"/>
    <dgm:cxn modelId="{EC06B475-27BE-5F42-A4E0-A632C551A82E}" type="presParOf" srcId="{28E8683D-6D54-4B4E-A601-8B7270444028}" destId="{036BE5A0-6F74-B048-BB6F-CA77767E723F}" srcOrd="5" destOrd="0" presId="urn:microsoft.com/office/officeart/2005/8/layout/cycle2"/>
    <dgm:cxn modelId="{D9526CF6-26AA-3344-9469-9CF5023B7A78}" type="presParOf" srcId="{036BE5A0-6F74-B048-BB6F-CA77767E723F}" destId="{FE7A3187-ABA4-964D-A094-E19E5A2D1EF3}" srcOrd="0" destOrd="0" presId="urn:microsoft.com/office/officeart/2005/8/layout/cycle2"/>
    <dgm:cxn modelId="{C619356B-BA51-BB4C-A51F-1A872AD58999}" type="presParOf" srcId="{28E8683D-6D54-4B4E-A601-8B7270444028}" destId="{2584E5E7-91C5-8D47-8D80-A5ED36DFD767}" srcOrd="6" destOrd="0" presId="urn:microsoft.com/office/officeart/2005/8/layout/cycle2"/>
    <dgm:cxn modelId="{2AEDCC0E-D6E0-E24C-8F56-01BCC05242A8}" type="presParOf" srcId="{28E8683D-6D54-4B4E-A601-8B7270444028}" destId="{A1FBADC0-C35F-1D47-9EE9-7F62B77097C4}" srcOrd="7" destOrd="0" presId="urn:microsoft.com/office/officeart/2005/8/layout/cycle2"/>
    <dgm:cxn modelId="{709BB237-1063-734B-AD94-1C917814B0AF}" type="presParOf" srcId="{A1FBADC0-C35F-1D47-9EE9-7F62B77097C4}" destId="{47E79A82-C1B0-7046-8FC8-5B6EB275E3E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1E568B-FEE3-D34D-8EC0-883F820DEC31}" type="doc">
      <dgm:prSet loTypeId="urn:microsoft.com/office/officeart/2005/8/layout/default" loCatId="" qsTypeId="urn:microsoft.com/office/officeart/2005/8/quickstyle/simple4" qsCatId="simple" csTypeId="urn:microsoft.com/office/officeart/2005/8/colors/colorful4" csCatId="colorful" phldr="1"/>
      <dgm:spPr/>
      <dgm:t>
        <a:bodyPr/>
        <a:lstStyle/>
        <a:p>
          <a:endParaRPr lang="en-US"/>
        </a:p>
      </dgm:t>
    </dgm:pt>
    <dgm:pt modelId="{BFE19F2C-A904-9142-95A4-58F01E834969}">
      <dgm:prSet phldrT="[Text]"/>
      <dgm:spPr/>
      <dgm:t>
        <a:bodyPr/>
        <a:lstStyle/>
        <a:p>
          <a:r>
            <a:rPr lang="en-US" dirty="0" smtClean="0"/>
            <a:t>Consistent positive behavior</a:t>
          </a:r>
          <a:endParaRPr lang="en-US" dirty="0"/>
        </a:p>
      </dgm:t>
    </dgm:pt>
    <dgm:pt modelId="{9A98F98E-476B-DA4E-8F07-98D0AAC2D118}" type="parTrans" cxnId="{134F9417-90D2-5447-92FA-033A982FE32D}">
      <dgm:prSet/>
      <dgm:spPr/>
      <dgm:t>
        <a:bodyPr/>
        <a:lstStyle/>
        <a:p>
          <a:endParaRPr lang="en-US"/>
        </a:p>
      </dgm:t>
    </dgm:pt>
    <dgm:pt modelId="{67EA05E5-C72D-6C4F-9D3D-C220E8E7C4C0}" type="sibTrans" cxnId="{134F9417-90D2-5447-92FA-033A982FE32D}">
      <dgm:prSet/>
      <dgm:spPr/>
      <dgm:t>
        <a:bodyPr/>
        <a:lstStyle/>
        <a:p>
          <a:endParaRPr lang="en-US"/>
        </a:p>
      </dgm:t>
    </dgm:pt>
    <dgm:pt modelId="{1C2FBBD9-8BE5-9B45-85DB-5816012E2BEA}">
      <dgm:prSet phldrT="[Text]"/>
      <dgm:spPr/>
      <dgm:t>
        <a:bodyPr/>
        <a:lstStyle/>
        <a:p>
          <a:r>
            <a:rPr lang="en-US" dirty="0" smtClean="0"/>
            <a:t>Frequent smiling and laughter</a:t>
          </a:r>
          <a:endParaRPr lang="en-US" dirty="0"/>
        </a:p>
      </dgm:t>
    </dgm:pt>
    <dgm:pt modelId="{8D2BB6B4-C6C7-C140-A1FC-6CABC881ECB4}" type="parTrans" cxnId="{BBBBE52D-8DC1-1A4B-935E-F74A04FD0EE8}">
      <dgm:prSet/>
      <dgm:spPr/>
      <dgm:t>
        <a:bodyPr/>
        <a:lstStyle/>
        <a:p>
          <a:endParaRPr lang="en-US"/>
        </a:p>
      </dgm:t>
    </dgm:pt>
    <dgm:pt modelId="{91D429E0-40C6-B24B-8598-DFA1EE3AAC43}" type="sibTrans" cxnId="{BBBBE52D-8DC1-1A4B-935E-F74A04FD0EE8}">
      <dgm:prSet/>
      <dgm:spPr/>
      <dgm:t>
        <a:bodyPr/>
        <a:lstStyle/>
        <a:p>
          <a:endParaRPr lang="en-US"/>
        </a:p>
      </dgm:t>
    </dgm:pt>
    <dgm:pt modelId="{092F8227-7380-F541-8644-E357BC4BD627}">
      <dgm:prSet phldrT="[Text]"/>
      <dgm:spPr/>
      <dgm:t>
        <a:bodyPr/>
        <a:lstStyle/>
        <a:p>
          <a:r>
            <a:rPr lang="en-US" dirty="0" smtClean="0"/>
            <a:t>Respect</a:t>
          </a:r>
          <a:endParaRPr lang="en-US" dirty="0"/>
        </a:p>
      </dgm:t>
    </dgm:pt>
    <dgm:pt modelId="{426A2F47-FB02-8542-8924-8043D460BEDA}" type="parTrans" cxnId="{EDB38324-7F9C-7949-8FFB-3668D1C7D914}">
      <dgm:prSet/>
      <dgm:spPr/>
      <dgm:t>
        <a:bodyPr/>
        <a:lstStyle/>
        <a:p>
          <a:endParaRPr lang="en-US"/>
        </a:p>
      </dgm:t>
    </dgm:pt>
    <dgm:pt modelId="{A267362F-9567-3041-9F93-824BF0875190}" type="sibTrans" cxnId="{EDB38324-7F9C-7949-8FFB-3668D1C7D914}">
      <dgm:prSet/>
      <dgm:spPr/>
      <dgm:t>
        <a:bodyPr/>
        <a:lstStyle/>
        <a:p>
          <a:endParaRPr lang="en-US"/>
        </a:p>
      </dgm:t>
    </dgm:pt>
    <dgm:pt modelId="{57440B12-D944-E54F-BFC3-20A807823991}">
      <dgm:prSet phldrT="[Text]"/>
      <dgm:spPr/>
      <dgm:t>
        <a:bodyPr/>
        <a:lstStyle/>
        <a:p>
          <a:r>
            <a:rPr lang="en-US" dirty="0" smtClean="0"/>
            <a:t>Clear absence of negative behavior</a:t>
          </a:r>
          <a:endParaRPr lang="en-US" dirty="0"/>
        </a:p>
      </dgm:t>
    </dgm:pt>
    <dgm:pt modelId="{3EDBA4C6-9277-F242-ADB8-52E89F201DDF}" type="parTrans" cxnId="{D5950296-FE8F-D34B-B5FA-10A84A4CEE5B}">
      <dgm:prSet/>
      <dgm:spPr/>
      <dgm:t>
        <a:bodyPr/>
        <a:lstStyle/>
        <a:p>
          <a:endParaRPr lang="en-US"/>
        </a:p>
      </dgm:t>
    </dgm:pt>
    <dgm:pt modelId="{FDCD582A-E835-6141-9251-1DD169AF1951}" type="sibTrans" cxnId="{D5950296-FE8F-D34B-B5FA-10A84A4CEE5B}">
      <dgm:prSet/>
      <dgm:spPr/>
      <dgm:t>
        <a:bodyPr/>
        <a:lstStyle/>
        <a:p>
          <a:endParaRPr lang="en-US"/>
        </a:p>
      </dgm:t>
    </dgm:pt>
    <dgm:pt modelId="{B1427581-931F-1141-B72A-A324CA7483C7}" type="pres">
      <dgm:prSet presAssocID="{C21E568B-FEE3-D34D-8EC0-883F820DEC31}" presName="diagram" presStyleCnt="0">
        <dgm:presLayoutVars>
          <dgm:dir/>
          <dgm:resizeHandles val="exact"/>
        </dgm:presLayoutVars>
      </dgm:prSet>
      <dgm:spPr/>
      <dgm:t>
        <a:bodyPr/>
        <a:lstStyle/>
        <a:p>
          <a:endParaRPr lang="en-US"/>
        </a:p>
      </dgm:t>
    </dgm:pt>
    <dgm:pt modelId="{B0CCE42C-F2B3-2244-AC33-17565619BF6C}" type="pres">
      <dgm:prSet presAssocID="{BFE19F2C-A904-9142-95A4-58F01E834969}" presName="node" presStyleLbl="node1" presStyleIdx="0" presStyleCnt="4">
        <dgm:presLayoutVars>
          <dgm:bulletEnabled val="1"/>
        </dgm:presLayoutVars>
      </dgm:prSet>
      <dgm:spPr/>
      <dgm:t>
        <a:bodyPr/>
        <a:lstStyle/>
        <a:p>
          <a:endParaRPr lang="en-US"/>
        </a:p>
      </dgm:t>
    </dgm:pt>
    <dgm:pt modelId="{71B47891-86D5-8A48-BA1D-D58C6CF67CC8}" type="pres">
      <dgm:prSet presAssocID="{67EA05E5-C72D-6C4F-9D3D-C220E8E7C4C0}" presName="sibTrans" presStyleCnt="0"/>
      <dgm:spPr/>
    </dgm:pt>
    <dgm:pt modelId="{52F4015C-D2AD-3B46-853A-BF4AEE954E84}" type="pres">
      <dgm:prSet presAssocID="{1C2FBBD9-8BE5-9B45-85DB-5816012E2BEA}" presName="node" presStyleLbl="node1" presStyleIdx="1" presStyleCnt="4">
        <dgm:presLayoutVars>
          <dgm:bulletEnabled val="1"/>
        </dgm:presLayoutVars>
      </dgm:prSet>
      <dgm:spPr/>
      <dgm:t>
        <a:bodyPr/>
        <a:lstStyle/>
        <a:p>
          <a:endParaRPr lang="en-US"/>
        </a:p>
      </dgm:t>
    </dgm:pt>
    <dgm:pt modelId="{D5864D56-F0A9-6446-8729-0D020CD11250}" type="pres">
      <dgm:prSet presAssocID="{91D429E0-40C6-B24B-8598-DFA1EE3AAC43}" presName="sibTrans" presStyleCnt="0"/>
      <dgm:spPr/>
    </dgm:pt>
    <dgm:pt modelId="{CECA6757-F47C-7A44-B2C7-1FED636D770B}" type="pres">
      <dgm:prSet presAssocID="{092F8227-7380-F541-8644-E357BC4BD627}" presName="node" presStyleLbl="node1" presStyleIdx="2" presStyleCnt="4">
        <dgm:presLayoutVars>
          <dgm:bulletEnabled val="1"/>
        </dgm:presLayoutVars>
      </dgm:prSet>
      <dgm:spPr/>
      <dgm:t>
        <a:bodyPr/>
        <a:lstStyle/>
        <a:p>
          <a:endParaRPr lang="en-US"/>
        </a:p>
      </dgm:t>
    </dgm:pt>
    <dgm:pt modelId="{8B6692F4-C48F-254D-B85C-E033E0ED3591}" type="pres">
      <dgm:prSet presAssocID="{A267362F-9567-3041-9F93-824BF0875190}" presName="sibTrans" presStyleCnt="0"/>
      <dgm:spPr/>
    </dgm:pt>
    <dgm:pt modelId="{A77F3F5B-D9AE-6647-8352-2196704A634E}" type="pres">
      <dgm:prSet presAssocID="{57440B12-D944-E54F-BFC3-20A807823991}" presName="node" presStyleLbl="node1" presStyleIdx="3" presStyleCnt="4">
        <dgm:presLayoutVars>
          <dgm:bulletEnabled val="1"/>
        </dgm:presLayoutVars>
      </dgm:prSet>
      <dgm:spPr/>
      <dgm:t>
        <a:bodyPr/>
        <a:lstStyle/>
        <a:p>
          <a:endParaRPr lang="en-US"/>
        </a:p>
      </dgm:t>
    </dgm:pt>
  </dgm:ptLst>
  <dgm:cxnLst>
    <dgm:cxn modelId="{B9897905-6181-8648-8833-47B97F65EA71}" type="presOf" srcId="{092F8227-7380-F541-8644-E357BC4BD627}" destId="{CECA6757-F47C-7A44-B2C7-1FED636D770B}" srcOrd="0" destOrd="0" presId="urn:microsoft.com/office/officeart/2005/8/layout/default"/>
    <dgm:cxn modelId="{D5950296-FE8F-D34B-B5FA-10A84A4CEE5B}" srcId="{C21E568B-FEE3-D34D-8EC0-883F820DEC31}" destId="{57440B12-D944-E54F-BFC3-20A807823991}" srcOrd="3" destOrd="0" parTransId="{3EDBA4C6-9277-F242-ADB8-52E89F201DDF}" sibTransId="{FDCD582A-E835-6141-9251-1DD169AF1951}"/>
    <dgm:cxn modelId="{BBBBE52D-8DC1-1A4B-935E-F74A04FD0EE8}" srcId="{C21E568B-FEE3-D34D-8EC0-883F820DEC31}" destId="{1C2FBBD9-8BE5-9B45-85DB-5816012E2BEA}" srcOrd="1" destOrd="0" parTransId="{8D2BB6B4-C6C7-C140-A1FC-6CABC881ECB4}" sibTransId="{91D429E0-40C6-B24B-8598-DFA1EE3AAC43}"/>
    <dgm:cxn modelId="{EDB38324-7F9C-7949-8FFB-3668D1C7D914}" srcId="{C21E568B-FEE3-D34D-8EC0-883F820DEC31}" destId="{092F8227-7380-F541-8644-E357BC4BD627}" srcOrd="2" destOrd="0" parTransId="{426A2F47-FB02-8542-8924-8043D460BEDA}" sibTransId="{A267362F-9567-3041-9F93-824BF0875190}"/>
    <dgm:cxn modelId="{134F9417-90D2-5447-92FA-033A982FE32D}" srcId="{C21E568B-FEE3-D34D-8EC0-883F820DEC31}" destId="{BFE19F2C-A904-9142-95A4-58F01E834969}" srcOrd="0" destOrd="0" parTransId="{9A98F98E-476B-DA4E-8F07-98D0AAC2D118}" sibTransId="{67EA05E5-C72D-6C4F-9D3D-C220E8E7C4C0}"/>
    <dgm:cxn modelId="{016BA0B5-765F-894D-A072-E037CBA3CD45}" type="presOf" srcId="{1C2FBBD9-8BE5-9B45-85DB-5816012E2BEA}" destId="{52F4015C-D2AD-3B46-853A-BF4AEE954E84}" srcOrd="0" destOrd="0" presId="urn:microsoft.com/office/officeart/2005/8/layout/default"/>
    <dgm:cxn modelId="{8AE87261-8085-7D4D-9259-630BD9DF92D2}" type="presOf" srcId="{BFE19F2C-A904-9142-95A4-58F01E834969}" destId="{B0CCE42C-F2B3-2244-AC33-17565619BF6C}" srcOrd="0" destOrd="0" presId="urn:microsoft.com/office/officeart/2005/8/layout/default"/>
    <dgm:cxn modelId="{AFFAE008-E026-8B41-B06B-F3C83357F637}" type="presOf" srcId="{57440B12-D944-E54F-BFC3-20A807823991}" destId="{A77F3F5B-D9AE-6647-8352-2196704A634E}" srcOrd="0" destOrd="0" presId="urn:microsoft.com/office/officeart/2005/8/layout/default"/>
    <dgm:cxn modelId="{EDDC9566-D539-CC46-AFBB-5CD4F55FFD3F}" type="presOf" srcId="{C21E568B-FEE3-D34D-8EC0-883F820DEC31}" destId="{B1427581-931F-1141-B72A-A324CA7483C7}" srcOrd="0" destOrd="0" presId="urn:microsoft.com/office/officeart/2005/8/layout/default"/>
    <dgm:cxn modelId="{B85D459B-21F2-5047-80DD-FA973087953D}" type="presParOf" srcId="{B1427581-931F-1141-B72A-A324CA7483C7}" destId="{B0CCE42C-F2B3-2244-AC33-17565619BF6C}" srcOrd="0" destOrd="0" presId="urn:microsoft.com/office/officeart/2005/8/layout/default"/>
    <dgm:cxn modelId="{DEE9266B-6848-4242-8315-CD87051DD0FC}" type="presParOf" srcId="{B1427581-931F-1141-B72A-A324CA7483C7}" destId="{71B47891-86D5-8A48-BA1D-D58C6CF67CC8}" srcOrd="1" destOrd="0" presId="urn:microsoft.com/office/officeart/2005/8/layout/default"/>
    <dgm:cxn modelId="{4A0BB3B7-F31E-5A41-8710-83DED8C90517}" type="presParOf" srcId="{B1427581-931F-1141-B72A-A324CA7483C7}" destId="{52F4015C-D2AD-3B46-853A-BF4AEE954E84}" srcOrd="2" destOrd="0" presId="urn:microsoft.com/office/officeart/2005/8/layout/default"/>
    <dgm:cxn modelId="{8476BF26-BEA3-9841-802C-F31BB266DBA4}" type="presParOf" srcId="{B1427581-931F-1141-B72A-A324CA7483C7}" destId="{D5864D56-F0A9-6446-8729-0D020CD11250}" srcOrd="3" destOrd="0" presId="urn:microsoft.com/office/officeart/2005/8/layout/default"/>
    <dgm:cxn modelId="{4DDAF704-C294-0546-8540-FB3E09AA1B66}" type="presParOf" srcId="{B1427581-931F-1141-B72A-A324CA7483C7}" destId="{CECA6757-F47C-7A44-B2C7-1FED636D770B}" srcOrd="4" destOrd="0" presId="urn:microsoft.com/office/officeart/2005/8/layout/default"/>
    <dgm:cxn modelId="{AE940D51-AEFB-1C4A-9F68-BBA11801231E}" type="presParOf" srcId="{B1427581-931F-1141-B72A-A324CA7483C7}" destId="{8B6692F4-C48F-254D-B85C-E033E0ED3591}" srcOrd="5" destOrd="0" presId="urn:microsoft.com/office/officeart/2005/8/layout/default"/>
    <dgm:cxn modelId="{908A06BB-9102-3D44-B78C-251EAA89E463}" type="presParOf" srcId="{B1427581-931F-1141-B72A-A324CA7483C7}" destId="{A77F3F5B-D9AE-6647-8352-2196704A634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597A5-870E-504F-AC6C-B534DC80505A}">
      <dsp:nvSpPr>
        <dsp:cNvPr id="0" name=""/>
        <dsp:cNvSpPr/>
      </dsp:nvSpPr>
      <dsp:spPr>
        <a:xfrm>
          <a:off x="2981614" y="874"/>
          <a:ext cx="1536121" cy="1536121"/>
        </a:xfrm>
        <a:prstGeom prst="ellipse">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Observe</a:t>
          </a:r>
          <a:endParaRPr lang="en-US" sz="2200" kern="1200" dirty="0"/>
        </a:p>
      </dsp:txBody>
      <dsp:txXfrm>
        <a:off x="3206574" y="225834"/>
        <a:ext cx="1086201" cy="1086201"/>
      </dsp:txXfrm>
    </dsp:sp>
    <dsp:sp modelId="{705917E1-C125-7040-9CB8-0AC0C8FE4729}">
      <dsp:nvSpPr>
        <dsp:cNvPr id="0" name=""/>
        <dsp:cNvSpPr/>
      </dsp:nvSpPr>
      <dsp:spPr>
        <a:xfrm rot="2700000">
          <a:off x="4352871" y="1317219"/>
          <a:ext cx="408617" cy="518441"/>
        </a:xfrm>
        <a:prstGeom prst="rightArrow">
          <a:avLst>
            <a:gd name="adj1" fmla="val 60000"/>
            <a:gd name="adj2" fmla="val 50000"/>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4370823" y="1377567"/>
        <a:ext cx="286032" cy="311065"/>
      </dsp:txXfrm>
    </dsp:sp>
    <dsp:sp modelId="{C583C124-9D15-4A4B-A0AC-1CD5EE1D3D8E}">
      <dsp:nvSpPr>
        <dsp:cNvPr id="0" name=""/>
        <dsp:cNvSpPr/>
      </dsp:nvSpPr>
      <dsp:spPr>
        <a:xfrm>
          <a:off x="4612979" y="1632239"/>
          <a:ext cx="1536121" cy="1536121"/>
        </a:xfrm>
        <a:prstGeom prst="ellipse">
          <a:avLst/>
        </a:prstGeom>
        <a:gradFill rotWithShape="0">
          <a:gsLst>
            <a:gs pos="0">
              <a:schemeClr val="accent4">
                <a:hueOff val="-1070112"/>
                <a:satOff val="13230"/>
                <a:lumOff val="-4313"/>
                <a:alphaOff val="0"/>
                <a:tint val="92000"/>
                <a:satMod val="170000"/>
              </a:schemeClr>
            </a:gs>
            <a:gs pos="15000">
              <a:schemeClr val="accent4">
                <a:hueOff val="-1070112"/>
                <a:satOff val="13230"/>
                <a:lumOff val="-4313"/>
                <a:alphaOff val="0"/>
                <a:tint val="92000"/>
                <a:shade val="99000"/>
                <a:satMod val="170000"/>
              </a:schemeClr>
            </a:gs>
            <a:gs pos="62000">
              <a:schemeClr val="accent4">
                <a:hueOff val="-1070112"/>
                <a:satOff val="13230"/>
                <a:lumOff val="-4313"/>
                <a:alphaOff val="0"/>
                <a:tint val="96000"/>
                <a:shade val="80000"/>
                <a:satMod val="170000"/>
              </a:schemeClr>
            </a:gs>
            <a:gs pos="97000">
              <a:schemeClr val="accent4">
                <a:hueOff val="-1070112"/>
                <a:satOff val="13230"/>
                <a:lumOff val="-4313"/>
                <a:alphaOff val="0"/>
                <a:tint val="98000"/>
                <a:shade val="63000"/>
                <a:satMod val="170000"/>
              </a:schemeClr>
            </a:gs>
            <a:gs pos="100000">
              <a:schemeClr val="accent4">
                <a:hueOff val="-1070112"/>
                <a:satOff val="13230"/>
                <a:lumOff val="-4313"/>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1070112"/>
              <a:satOff val="13230"/>
              <a:lumOff val="-4313"/>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Evaluate</a:t>
          </a:r>
          <a:endParaRPr lang="en-US" sz="2200" kern="1200" dirty="0"/>
        </a:p>
      </dsp:txBody>
      <dsp:txXfrm>
        <a:off x="4837939" y="1857199"/>
        <a:ext cx="1086201" cy="1086201"/>
      </dsp:txXfrm>
    </dsp:sp>
    <dsp:sp modelId="{7D8165FD-3913-9246-A886-16383ED52652}">
      <dsp:nvSpPr>
        <dsp:cNvPr id="0" name=""/>
        <dsp:cNvSpPr/>
      </dsp:nvSpPr>
      <dsp:spPr>
        <a:xfrm rot="8100000">
          <a:off x="4369226" y="2948584"/>
          <a:ext cx="408617" cy="518441"/>
        </a:xfrm>
        <a:prstGeom prst="rightArrow">
          <a:avLst>
            <a:gd name="adj1" fmla="val 60000"/>
            <a:gd name="adj2" fmla="val 50000"/>
          </a:avLst>
        </a:prstGeom>
        <a:gradFill rotWithShape="0">
          <a:gsLst>
            <a:gs pos="0">
              <a:schemeClr val="accent4">
                <a:hueOff val="-1070112"/>
                <a:satOff val="13230"/>
                <a:lumOff val="-4313"/>
                <a:alphaOff val="0"/>
                <a:tint val="92000"/>
                <a:satMod val="170000"/>
              </a:schemeClr>
            </a:gs>
            <a:gs pos="15000">
              <a:schemeClr val="accent4">
                <a:hueOff val="-1070112"/>
                <a:satOff val="13230"/>
                <a:lumOff val="-4313"/>
                <a:alphaOff val="0"/>
                <a:tint val="92000"/>
                <a:shade val="99000"/>
                <a:satMod val="170000"/>
              </a:schemeClr>
            </a:gs>
            <a:gs pos="62000">
              <a:schemeClr val="accent4">
                <a:hueOff val="-1070112"/>
                <a:satOff val="13230"/>
                <a:lumOff val="-4313"/>
                <a:alphaOff val="0"/>
                <a:tint val="96000"/>
                <a:shade val="80000"/>
                <a:satMod val="170000"/>
              </a:schemeClr>
            </a:gs>
            <a:gs pos="97000">
              <a:schemeClr val="accent4">
                <a:hueOff val="-1070112"/>
                <a:satOff val="13230"/>
                <a:lumOff val="-4313"/>
                <a:alphaOff val="0"/>
                <a:tint val="98000"/>
                <a:shade val="63000"/>
                <a:satMod val="170000"/>
              </a:schemeClr>
            </a:gs>
            <a:gs pos="100000">
              <a:schemeClr val="accent4">
                <a:hueOff val="-1070112"/>
                <a:satOff val="13230"/>
                <a:lumOff val="-4313"/>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1070112"/>
              <a:satOff val="13230"/>
              <a:lumOff val="-4313"/>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4473859" y="3008932"/>
        <a:ext cx="286032" cy="311065"/>
      </dsp:txXfrm>
    </dsp:sp>
    <dsp:sp modelId="{4DB84732-692B-2945-835E-FFCEA7CD651B}">
      <dsp:nvSpPr>
        <dsp:cNvPr id="0" name=""/>
        <dsp:cNvSpPr/>
      </dsp:nvSpPr>
      <dsp:spPr>
        <a:xfrm>
          <a:off x="2981614" y="3263604"/>
          <a:ext cx="1536121" cy="1536121"/>
        </a:xfrm>
        <a:prstGeom prst="ellipse">
          <a:avLst/>
        </a:prstGeom>
        <a:gradFill rotWithShape="0">
          <a:gsLst>
            <a:gs pos="0">
              <a:schemeClr val="accent4">
                <a:hueOff val="-2140224"/>
                <a:satOff val="26460"/>
                <a:lumOff val="-8626"/>
                <a:alphaOff val="0"/>
                <a:tint val="92000"/>
                <a:satMod val="170000"/>
              </a:schemeClr>
            </a:gs>
            <a:gs pos="15000">
              <a:schemeClr val="accent4">
                <a:hueOff val="-2140224"/>
                <a:satOff val="26460"/>
                <a:lumOff val="-8626"/>
                <a:alphaOff val="0"/>
                <a:tint val="92000"/>
                <a:shade val="99000"/>
                <a:satMod val="170000"/>
              </a:schemeClr>
            </a:gs>
            <a:gs pos="62000">
              <a:schemeClr val="accent4">
                <a:hueOff val="-2140224"/>
                <a:satOff val="26460"/>
                <a:lumOff val="-8626"/>
                <a:alphaOff val="0"/>
                <a:tint val="96000"/>
                <a:shade val="80000"/>
                <a:satMod val="170000"/>
              </a:schemeClr>
            </a:gs>
            <a:gs pos="97000">
              <a:schemeClr val="accent4">
                <a:hueOff val="-2140224"/>
                <a:satOff val="26460"/>
                <a:lumOff val="-8626"/>
                <a:alphaOff val="0"/>
                <a:tint val="98000"/>
                <a:shade val="63000"/>
                <a:satMod val="170000"/>
              </a:schemeClr>
            </a:gs>
            <a:gs pos="100000">
              <a:schemeClr val="accent4">
                <a:hueOff val="-2140224"/>
                <a:satOff val="26460"/>
                <a:lumOff val="-8626"/>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2140224"/>
              <a:satOff val="26460"/>
              <a:lumOff val="-8626"/>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Respond</a:t>
          </a:r>
          <a:endParaRPr lang="en-US" sz="2200" kern="1200" dirty="0"/>
        </a:p>
      </dsp:txBody>
      <dsp:txXfrm>
        <a:off x="3206574" y="3488564"/>
        <a:ext cx="1086201" cy="1086201"/>
      </dsp:txXfrm>
    </dsp:sp>
    <dsp:sp modelId="{036BE5A0-6F74-B048-BB6F-CA77767E723F}">
      <dsp:nvSpPr>
        <dsp:cNvPr id="0" name=""/>
        <dsp:cNvSpPr/>
      </dsp:nvSpPr>
      <dsp:spPr>
        <a:xfrm rot="13500000">
          <a:off x="2737861" y="2964939"/>
          <a:ext cx="408617" cy="518441"/>
        </a:xfrm>
        <a:prstGeom prst="rightArrow">
          <a:avLst>
            <a:gd name="adj1" fmla="val 60000"/>
            <a:gd name="adj2" fmla="val 50000"/>
          </a:avLst>
        </a:prstGeom>
        <a:gradFill rotWithShape="0">
          <a:gsLst>
            <a:gs pos="0">
              <a:schemeClr val="accent4">
                <a:hueOff val="-2140224"/>
                <a:satOff val="26460"/>
                <a:lumOff val="-8626"/>
                <a:alphaOff val="0"/>
                <a:tint val="92000"/>
                <a:satMod val="170000"/>
              </a:schemeClr>
            </a:gs>
            <a:gs pos="15000">
              <a:schemeClr val="accent4">
                <a:hueOff val="-2140224"/>
                <a:satOff val="26460"/>
                <a:lumOff val="-8626"/>
                <a:alphaOff val="0"/>
                <a:tint val="92000"/>
                <a:shade val="99000"/>
                <a:satMod val="170000"/>
              </a:schemeClr>
            </a:gs>
            <a:gs pos="62000">
              <a:schemeClr val="accent4">
                <a:hueOff val="-2140224"/>
                <a:satOff val="26460"/>
                <a:lumOff val="-8626"/>
                <a:alphaOff val="0"/>
                <a:tint val="96000"/>
                <a:shade val="80000"/>
                <a:satMod val="170000"/>
              </a:schemeClr>
            </a:gs>
            <a:gs pos="97000">
              <a:schemeClr val="accent4">
                <a:hueOff val="-2140224"/>
                <a:satOff val="26460"/>
                <a:lumOff val="-8626"/>
                <a:alphaOff val="0"/>
                <a:tint val="98000"/>
                <a:shade val="63000"/>
                <a:satMod val="170000"/>
              </a:schemeClr>
            </a:gs>
            <a:gs pos="100000">
              <a:schemeClr val="accent4">
                <a:hueOff val="-2140224"/>
                <a:satOff val="26460"/>
                <a:lumOff val="-8626"/>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2140224"/>
              <a:satOff val="26460"/>
              <a:lumOff val="-8626"/>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10800000">
        <a:off x="2842494" y="3111967"/>
        <a:ext cx="286032" cy="311065"/>
      </dsp:txXfrm>
    </dsp:sp>
    <dsp:sp modelId="{2584E5E7-91C5-8D47-8D80-A5ED36DFD767}">
      <dsp:nvSpPr>
        <dsp:cNvPr id="0" name=""/>
        <dsp:cNvSpPr/>
      </dsp:nvSpPr>
      <dsp:spPr>
        <a:xfrm>
          <a:off x="1350249" y="1632239"/>
          <a:ext cx="1536121" cy="1536121"/>
        </a:xfrm>
        <a:prstGeom prst="ellipse">
          <a:avLst/>
        </a:prstGeom>
        <a:gradFill rotWithShape="0">
          <a:gsLst>
            <a:gs pos="0">
              <a:schemeClr val="accent4">
                <a:hueOff val="-3210336"/>
                <a:satOff val="39690"/>
                <a:lumOff val="-12939"/>
                <a:alphaOff val="0"/>
                <a:tint val="92000"/>
                <a:satMod val="170000"/>
              </a:schemeClr>
            </a:gs>
            <a:gs pos="15000">
              <a:schemeClr val="accent4">
                <a:hueOff val="-3210336"/>
                <a:satOff val="39690"/>
                <a:lumOff val="-12939"/>
                <a:alphaOff val="0"/>
                <a:tint val="92000"/>
                <a:shade val="99000"/>
                <a:satMod val="170000"/>
              </a:schemeClr>
            </a:gs>
            <a:gs pos="62000">
              <a:schemeClr val="accent4">
                <a:hueOff val="-3210336"/>
                <a:satOff val="39690"/>
                <a:lumOff val="-12939"/>
                <a:alphaOff val="0"/>
                <a:tint val="96000"/>
                <a:shade val="80000"/>
                <a:satMod val="170000"/>
              </a:schemeClr>
            </a:gs>
            <a:gs pos="97000">
              <a:schemeClr val="accent4">
                <a:hueOff val="-3210336"/>
                <a:satOff val="39690"/>
                <a:lumOff val="-12939"/>
                <a:alphaOff val="0"/>
                <a:tint val="98000"/>
                <a:shade val="63000"/>
                <a:satMod val="170000"/>
              </a:schemeClr>
            </a:gs>
            <a:gs pos="100000">
              <a:schemeClr val="accent4">
                <a:hueOff val="-3210336"/>
                <a:satOff val="39690"/>
                <a:lumOff val="-12939"/>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3210336"/>
              <a:satOff val="39690"/>
              <a:lumOff val="-12939"/>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t>Adjust</a:t>
          </a:r>
          <a:endParaRPr lang="en-US" sz="2200" kern="1200" dirty="0"/>
        </a:p>
      </dsp:txBody>
      <dsp:txXfrm>
        <a:off x="1575209" y="1857199"/>
        <a:ext cx="1086201" cy="1086201"/>
      </dsp:txXfrm>
    </dsp:sp>
    <dsp:sp modelId="{A1FBADC0-C35F-1D47-9EE9-7F62B77097C4}">
      <dsp:nvSpPr>
        <dsp:cNvPr id="0" name=""/>
        <dsp:cNvSpPr/>
      </dsp:nvSpPr>
      <dsp:spPr>
        <a:xfrm rot="18900000">
          <a:off x="2721506" y="1333574"/>
          <a:ext cx="408617" cy="518441"/>
        </a:xfrm>
        <a:prstGeom prst="rightArrow">
          <a:avLst>
            <a:gd name="adj1" fmla="val 60000"/>
            <a:gd name="adj2" fmla="val 50000"/>
          </a:avLst>
        </a:prstGeom>
        <a:gradFill rotWithShape="0">
          <a:gsLst>
            <a:gs pos="0">
              <a:schemeClr val="accent4">
                <a:hueOff val="-3210336"/>
                <a:satOff val="39690"/>
                <a:lumOff val="-12939"/>
                <a:alphaOff val="0"/>
                <a:tint val="92000"/>
                <a:satMod val="170000"/>
              </a:schemeClr>
            </a:gs>
            <a:gs pos="15000">
              <a:schemeClr val="accent4">
                <a:hueOff val="-3210336"/>
                <a:satOff val="39690"/>
                <a:lumOff val="-12939"/>
                <a:alphaOff val="0"/>
                <a:tint val="92000"/>
                <a:shade val="99000"/>
                <a:satMod val="170000"/>
              </a:schemeClr>
            </a:gs>
            <a:gs pos="62000">
              <a:schemeClr val="accent4">
                <a:hueOff val="-3210336"/>
                <a:satOff val="39690"/>
                <a:lumOff val="-12939"/>
                <a:alphaOff val="0"/>
                <a:tint val="96000"/>
                <a:shade val="80000"/>
                <a:satMod val="170000"/>
              </a:schemeClr>
            </a:gs>
            <a:gs pos="97000">
              <a:schemeClr val="accent4">
                <a:hueOff val="-3210336"/>
                <a:satOff val="39690"/>
                <a:lumOff val="-12939"/>
                <a:alphaOff val="0"/>
                <a:tint val="98000"/>
                <a:shade val="63000"/>
                <a:satMod val="170000"/>
              </a:schemeClr>
            </a:gs>
            <a:gs pos="100000">
              <a:schemeClr val="accent4">
                <a:hueOff val="-3210336"/>
                <a:satOff val="39690"/>
                <a:lumOff val="-12939"/>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3210336"/>
              <a:satOff val="39690"/>
              <a:lumOff val="-12939"/>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739458" y="1480602"/>
        <a:ext cx="286032" cy="3110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CE42C-F2B3-2244-AC33-17565619BF6C}">
      <dsp:nvSpPr>
        <dsp:cNvPr id="0" name=""/>
        <dsp:cNvSpPr/>
      </dsp:nvSpPr>
      <dsp:spPr>
        <a:xfrm>
          <a:off x="915" y="79639"/>
          <a:ext cx="3570247" cy="2142148"/>
        </a:xfrm>
        <a:prstGeom prst="rect">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Consistent positive behavior</a:t>
          </a:r>
          <a:endParaRPr lang="en-US" sz="4400" kern="1200" dirty="0"/>
        </a:p>
      </dsp:txBody>
      <dsp:txXfrm>
        <a:off x="915" y="79639"/>
        <a:ext cx="3570247" cy="2142148"/>
      </dsp:txXfrm>
    </dsp:sp>
    <dsp:sp modelId="{52F4015C-D2AD-3B46-853A-BF4AEE954E84}">
      <dsp:nvSpPr>
        <dsp:cNvPr id="0" name=""/>
        <dsp:cNvSpPr/>
      </dsp:nvSpPr>
      <dsp:spPr>
        <a:xfrm>
          <a:off x="3928187" y="79639"/>
          <a:ext cx="3570247" cy="2142148"/>
        </a:xfrm>
        <a:prstGeom prst="rect">
          <a:avLst/>
        </a:prstGeom>
        <a:gradFill rotWithShape="0">
          <a:gsLst>
            <a:gs pos="0">
              <a:schemeClr val="accent4">
                <a:hueOff val="-1070112"/>
                <a:satOff val="13230"/>
                <a:lumOff val="-4313"/>
                <a:alphaOff val="0"/>
                <a:tint val="92000"/>
                <a:satMod val="170000"/>
              </a:schemeClr>
            </a:gs>
            <a:gs pos="15000">
              <a:schemeClr val="accent4">
                <a:hueOff val="-1070112"/>
                <a:satOff val="13230"/>
                <a:lumOff val="-4313"/>
                <a:alphaOff val="0"/>
                <a:tint val="92000"/>
                <a:shade val="99000"/>
                <a:satMod val="170000"/>
              </a:schemeClr>
            </a:gs>
            <a:gs pos="62000">
              <a:schemeClr val="accent4">
                <a:hueOff val="-1070112"/>
                <a:satOff val="13230"/>
                <a:lumOff val="-4313"/>
                <a:alphaOff val="0"/>
                <a:tint val="96000"/>
                <a:shade val="80000"/>
                <a:satMod val="170000"/>
              </a:schemeClr>
            </a:gs>
            <a:gs pos="97000">
              <a:schemeClr val="accent4">
                <a:hueOff val="-1070112"/>
                <a:satOff val="13230"/>
                <a:lumOff val="-4313"/>
                <a:alphaOff val="0"/>
                <a:tint val="98000"/>
                <a:shade val="63000"/>
                <a:satMod val="170000"/>
              </a:schemeClr>
            </a:gs>
            <a:gs pos="100000">
              <a:schemeClr val="accent4">
                <a:hueOff val="-1070112"/>
                <a:satOff val="13230"/>
                <a:lumOff val="-4313"/>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1070112"/>
              <a:satOff val="13230"/>
              <a:lumOff val="-4313"/>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Frequent smiling and laughter</a:t>
          </a:r>
          <a:endParaRPr lang="en-US" sz="4400" kern="1200" dirty="0"/>
        </a:p>
      </dsp:txBody>
      <dsp:txXfrm>
        <a:off x="3928187" y="79639"/>
        <a:ext cx="3570247" cy="2142148"/>
      </dsp:txXfrm>
    </dsp:sp>
    <dsp:sp modelId="{CECA6757-F47C-7A44-B2C7-1FED636D770B}">
      <dsp:nvSpPr>
        <dsp:cNvPr id="0" name=""/>
        <dsp:cNvSpPr/>
      </dsp:nvSpPr>
      <dsp:spPr>
        <a:xfrm>
          <a:off x="915" y="2578812"/>
          <a:ext cx="3570247" cy="2142148"/>
        </a:xfrm>
        <a:prstGeom prst="rect">
          <a:avLst/>
        </a:prstGeom>
        <a:gradFill rotWithShape="0">
          <a:gsLst>
            <a:gs pos="0">
              <a:schemeClr val="accent4">
                <a:hueOff val="-2140224"/>
                <a:satOff val="26460"/>
                <a:lumOff val="-8626"/>
                <a:alphaOff val="0"/>
                <a:tint val="92000"/>
                <a:satMod val="170000"/>
              </a:schemeClr>
            </a:gs>
            <a:gs pos="15000">
              <a:schemeClr val="accent4">
                <a:hueOff val="-2140224"/>
                <a:satOff val="26460"/>
                <a:lumOff val="-8626"/>
                <a:alphaOff val="0"/>
                <a:tint val="92000"/>
                <a:shade val="99000"/>
                <a:satMod val="170000"/>
              </a:schemeClr>
            </a:gs>
            <a:gs pos="62000">
              <a:schemeClr val="accent4">
                <a:hueOff val="-2140224"/>
                <a:satOff val="26460"/>
                <a:lumOff val="-8626"/>
                <a:alphaOff val="0"/>
                <a:tint val="96000"/>
                <a:shade val="80000"/>
                <a:satMod val="170000"/>
              </a:schemeClr>
            </a:gs>
            <a:gs pos="97000">
              <a:schemeClr val="accent4">
                <a:hueOff val="-2140224"/>
                <a:satOff val="26460"/>
                <a:lumOff val="-8626"/>
                <a:alphaOff val="0"/>
                <a:tint val="98000"/>
                <a:shade val="63000"/>
                <a:satMod val="170000"/>
              </a:schemeClr>
            </a:gs>
            <a:gs pos="100000">
              <a:schemeClr val="accent4">
                <a:hueOff val="-2140224"/>
                <a:satOff val="26460"/>
                <a:lumOff val="-8626"/>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2140224"/>
              <a:satOff val="26460"/>
              <a:lumOff val="-8626"/>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Respect</a:t>
          </a:r>
          <a:endParaRPr lang="en-US" sz="4400" kern="1200" dirty="0"/>
        </a:p>
      </dsp:txBody>
      <dsp:txXfrm>
        <a:off x="915" y="2578812"/>
        <a:ext cx="3570247" cy="2142148"/>
      </dsp:txXfrm>
    </dsp:sp>
    <dsp:sp modelId="{A77F3F5B-D9AE-6647-8352-2196704A634E}">
      <dsp:nvSpPr>
        <dsp:cNvPr id="0" name=""/>
        <dsp:cNvSpPr/>
      </dsp:nvSpPr>
      <dsp:spPr>
        <a:xfrm>
          <a:off x="3928187" y="2578812"/>
          <a:ext cx="3570247" cy="2142148"/>
        </a:xfrm>
        <a:prstGeom prst="rect">
          <a:avLst/>
        </a:prstGeom>
        <a:gradFill rotWithShape="0">
          <a:gsLst>
            <a:gs pos="0">
              <a:schemeClr val="accent4">
                <a:hueOff val="-3210336"/>
                <a:satOff val="39690"/>
                <a:lumOff val="-12939"/>
                <a:alphaOff val="0"/>
                <a:tint val="92000"/>
                <a:satMod val="170000"/>
              </a:schemeClr>
            </a:gs>
            <a:gs pos="15000">
              <a:schemeClr val="accent4">
                <a:hueOff val="-3210336"/>
                <a:satOff val="39690"/>
                <a:lumOff val="-12939"/>
                <a:alphaOff val="0"/>
                <a:tint val="92000"/>
                <a:shade val="99000"/>
                <a:satMod val="170000"/>
              </a:schemeClr>
            </a:gs>
            <a:gs pos="62000">
              <a:schemeClr val="accent4">
                <a:hueOff val="-3210336"/>
                <a:satOff val="39690"/>
                <a:lumOff val="-12939"/>
                <a:alphaOff val="0"/>
                <a:tint val="96000"/>
                <a:shade val="80000"/>
                <a:satMod val="170000"/>
              </a:schemeClr>
            </a:gs>
            <a:gs pos="97000">
              <a:schemeClr val="accent4">
                <a:hueOff val="-3210336"/>
                <a:satOff val="39690"/>
                <a:lumOff val="-12939"/>
                <a:alphaOff val="0"/>
                <a:tint val="98000"/>
                <a:shade val="63000"/>
                <a:satMod val="170000"/>
              </a:schemeClr>
            </a:gs>
            <a:gs pos="100000">
              <a:schemeClr val="accent4">
                <a:hueOff val="-3210336"/>
                <a:satOff val="39690"/>
                <a:lumOff val="-12939"/>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3210336"/>
              <a:satOff val="39690"/>
              <a:lumOff val="-12939"/>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t>Clear absence of negative behavior</a:t>
          </a:r>
          <a:endParaRPr lang="en-US" sz="4400" kern="1200" dirty="0"/>
        </a:p>
      </dsp:txBody>
      <dsp:txXfrm>
        <a:off x="3928187" y="2578812"/>
        <a:ext cx="3570247" cy="214214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2309" tIns="46154" rIns="92309" bIns="46154" rtlCol="0"/>
          <a:lstStyle>
            <a:lvl1pPr algn="r">
              <a:defRPr sz="1200"/>
            </a:lvl1pPr>
          </a:lstStyle>
          <a:p>
            <a:fld id="{F6545739-E62C-8F45-B04A-335F39F1E9A9}" type="datetimeFigureOut">
              <a:rPr lang="en-US" smtClean="0"/>
              <a:t>4/20/2017</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2309" tIns="46154" rIns="92309" bIns="46154" rtlCol="0" anchor="b"/>
          <a:lstStyle>
            <a:lvl1pPr algn="r">
              <a:defRPr sz="1200"/>
            </a:lvl1pPr>
          </a:lstStyle>
          <a:p>
            <a:fld id="{45A1C868-2AD6-3E45-8D3E-5F1E2CA46313}" type="slidenum">
              <a:rPr lang="en-US" smtClean="0"/>
              <a:t>‹#›</a:t>
            </a:fld>
            <a:endParaRPr lang="en-US"/>
          </a:p>
        </p:txBody>
      </p:sp>
    </p:spTree>
    <p:extLst>
      <p:ext uri="{BB962C8B-B14F-4D97-AF65-F5344CB8AC3E}">
        <p14:creationId xmlns:p14="http://schemas.microsoft.com/office/powerpoint/2010/main" val="2708454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2309" tIns="46154" rIns="92309" bIns="46154" rtlCol="0"/>
          <a:lstStyle>
            <a:lvl1pPr algn="r">
              <a:defRPr sz="1200"/>
            </a:lvl1pPr>
          </a:lstStyle>
          <a:p>
            <a:fld id="{C079F947-D809-49B8-8276-1C649B30F0EA}" type="datetimeFigureOut">
              <a:rPr lang="en-US" smtClean="0"/>
              <a:pPr/>
              <a:t>4/20/2017</a:t>
            </a:fld>
            <a:endParaRPr lang="en-US"/>
          </a:p>
        </p:txBody>
      </p:sp>
      <p:sp>
        <p:nvSpPr>
          <p:cNvPr id="4" name="Slide Image Placeholder 3"/>
          <p:cNvSpPr>
            <a:spLocks noGrp="1" noRot="1" noChangeAspect="1"/>
          </p:cNvSpPr>
          <p:nvPr>
            <p:ph type="sldImg" idx="2"/>
          </p:nvPr>
        </p:nvSpPr>
        <p:spPr>
          <a:xfrm>
            <a:off x="1104900" y="698500"/>
            <a:ext cx="4648200" cy="3486150"/>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2309" tIns="46154" rIns="92309" bIns="461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2309" tIns="46154" rIns="92309" bIns="46154" rtlCol="0" anchor="b"/>
          <a:lstStyle>
            <a:lvl1pPr algn="r">
              <a:defRPr sz="1200"/>
            </a:lvl1pPr>
          </a:lstStyle>
          <a:p>
            <a:fld id="{B4D5AAA2-1E2D-4773-AD52-AEFAA25C80B6}" type="slidenum">
              <a:rPr lang="en-US" smtClean="0"/>
              <a:pPr/>
              <a:t>‹#›</a:t>
            </a:fld>
            <a:endParaRPr lang="en-US"/>
          </a:p>
        </p:txBody>
      </p:sp>
    </p:spTree>
    <p:extLst>
      <p:ext uri="{BB962C8B-B14F-4D97-AF65-F5344CB8AC3E}">
        <p14:creationId xmlns:p14="http://schemas.microsoft.com/office/powerpoint/2010/main" val="4161415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trainer and/or conference/training specific</a:t>
            </a:r>
            <a:r>
              <a:rPr lang="en-US" baseline="0" dirty="0" smtClean="0"/>
              <a:t> information in the designated area.</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1</a:t>
            </a:fld>
            <a:endParaRPr lang="en-US"/>
          </a:p>
        </p:txBody>
      </p:sp>
    </p:spTree>
    <p:extLst>
      <p:ext uri="{BB962C8B-B14F-4D97-AF65-F5344CB8AC3E}">
        <p14:creationId xmlns:p14="http://schemas.microsoft.com/office/powerpoint/2010/main" val="2594228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responsive caregiving?</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10</a:t>
            </a:fld>
            <a:endParaRPr lang="en-US"/>
          </a:p>
        </p:txBody>
      </p:sp>
    </p:spTree>
    <p:extLst>
      <p:ext uri="{BB962C8B-B14F-4D97-AF65-F5344CB8AC3E}">
        <p14:creationId xmlns:p14="http://schemas.microsoft.com/office/powerpoint/2010/main" val="1563483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sets the stage for a future of healthy relationships and lifelong learning.</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11</a:t>
            </a:fld>
            <a:endParaRPr lang="en-US"/>
          </a:p>
        </p:txBody>
      </p:sp>
    </p:spTree>
    <p:extLst>
      <p:ext uri="{BB962C8B-B14F-4D97-AF65-F5344CB8AC3E}">
        <p14:creationId xmlns:p14="http://schemas.microsoft.com/office/powerpoint/2010/main" val="2858889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the handout with participants. You could choose to read</a:t>
            </a:r>
            <a:r>
              <a:rPr lang="en-US" baseline="0" dirty="0" smtClean="0"/>
              <a:t> through the handout as a group and discuss or give participants time to read it themselves and share ideas/ask questions about the content.</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12</a:t>
            </a:fld>
            <a:endParaRPr lang="en-US"/>
          </a:p>
        </p:txBody>
      </p:sp>
    </p:spTree>
    <p:extLst>
      <p:ext uri="{BB962C8B-B14F-4D97-AF65-F5344CB8AC3E}">
        <p14:creationId xmlns:p14="http://schemas.microsoft.com/office/powerpoint/2010/main" val="1715320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https://youtu.be/VNNsN9IJkws  Watch each video (first</a:t>
            </a:r>
            <a:r>
              <a:rPr lang="en-US" baseline="0" dirty="0" smtClean="0"/>
              <a:t> the Healthy Brain and then the Impact of Stress) and discuss how early experiences have lifelong implications on the developing brain.</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13</a:t>
            </a:fld>
            <a:endParaRPr lang="en-US"/>
          </a:p>
        </p:txBody>
      </p:sp>
    </p:spTree>
    <p:extLst>
      <p:ext uri="{BB962C8B-B14F-4D97-AF65-F5344CB8AC3E}">
        <p14:creationId xmlns:p14="http://schemas.microsoft.com/office/powerpoint/2010/main" val="533494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https://youtu.be/apzXGEbZht0</a:t>
            </a:r>
          </a:p>
          <a:p>
            <a:endParaRPr lang="en-US" dirty="0" smtClean="0"/>
          </a:p>
          <a:p>
            <a:r>
              <a:rPr lang="en-US" dirty="0" smtClean="0"/>
              <a:t>Have participants</a:t>
            </a:r>
            <a:r>
              <a:rPr lang="en-US" baseline="0" dirty="0" smtClean="0"/>
              <a:t> share in pairs, small groups, or each other what their thoughts are about the video and how it’s related to their work.</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14</a:t>
            </a:fld>
            <a:endParaRPr lang="en-US"/>
          </a:p>
        </p:txBody>
      </p:sp>
    </p:spTree>
    <p:extLst>
      <p:ext uri="{BB962C8B-B14F-4D97-AF65-F5344CB8AC3E}">
        <p14:creationId xmlns:p14="http://schemas.microsoft.com/office/powerpoint/2010/main" val="2700589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part of</a:t>
            </a:r>
            <a:r>
              <a:rPr lang="en-US" baseline="0" dirty="0" smtClean="0"/>
              <a:t> the training is broken down into the four critical components (read from slide) and focuses not just on what we can do to be responsive but HOW we can do it.</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15</a:t>
            </a:fld>
            <a:endParaRPr lang="en-US"/>
          </a:p>
        </p:txBody>
      </p:sp>
    </p:spTree>
    <p:extLst>
      <p:ext uri="{BB962C8B-B14F-4D97-AF65-F5344CB8AC3E}">
        <p14:creationId xmlns:p14="http://schemas.microsoft.com/office/powerpoint/2010/main" val="2714447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16</a:t>
            </a:fld>
            <a:endParaRPr lang="en-US"/>
          </a:p>
        </p:txBody>
      </p:sp>
    </p:spTree>
    <p:extLst>
      <p:ext uri="{BB962C8B-B14F-4D97-AF65-F5344CB8AC3E}">
        <p14:creationId xmlns:p14="http://schemas.microsoft.com/office/powerpoint/2010/main" val="2438905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381000"/>
            <a:ext cx="4648200" cy="3486150"/>
          </a:xfrm>
        </p:spPr>
      </p:sp>
      <p:sp>
        <p:nvSpPr>
          <p:cNvPr id="3" name="Notes Placeholder 2"/>
          <p:cNvSpPr>
            <a:spLocks noGrp="1"/>
          </p:cNvSpPr>
          <p:nvPr>
            <p:ph type="body" idx="1"/>
          </p:nvPr>
        </p:nvSpPr>
        <p:spPr/>
        <p:txBody>
          <a:bodyPr/>
          <a:lstStyle/>
          <a:p>
            <a:endParaRPr lang="en-US" dirty="0" smtClean="0"/>
          </a:p>
          <a:p>
            <a:r>
              <a:rPr lang="en-US" dirty="0" smtClean="0"/>
              <a:t>Brief</a:t>
            </a:r>
            <a:r>
              <a:rPr lang="en-US" baseline="0" dirty="0" smtClean="0"/>
              <a:t> description…dive deeper into each of the top 3 areas during this part of the presentation.</a:t>
            </a:r>
            <a:endParaRPr lang="en-US" dirty="0" smtClean="0"/>
          </a:p>
          <a:p>
            <a:endParaRPr lang="en-US" dirty="0" smtClean="0"/>
          </a:p>
          <a:p>
            <a:r>
              <a:rPr lang="en-US" b="1" dirty="0" smtClean="0"/>
              <a:t>All </a:t>
            </a:r>
            <a:r>
              <a:rPr lang="en-US" b="1" dirty="0" smtClean="0"/>
              <a:t>of the above leads</a:t>
            </a:r>
            <a:r>
              <a:rPr lang="en-US" b="1" baseline="0" dirty="0" smtClean="0"/>
              <a:t> to creating trusting and healthy relationships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17</a:t>
            </a:fld>
            <a:endParaRPr lang="en-US"/>
          </a:p>
        </p:txBody>
      </p:sp>
    </p:spTree>
    <p:extLst>
      <p:ext uri="{BB962C8B-B14F-4D97-AF65-F5344CB8AC3E}">
        <p14:creationId xmlns:p14="http://schemas.microsoft.com/office/powerpoint/2010/main" val="526912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a:t>
            </a:r>
            <a:r>
              <a:rPr lang="en-US" baseline="0" dirty="0" smtClean="0"/>
              <a:t>many cues are non-verbal and silent, it’s e</a:t>
            </a:r>
            <a:r>
              <a:rPr lang="en-US" dirty="0" smtClean="0"/>
              <a:t>specially important</a:t>
            </a:r>
            <a:r>
              <a:rPr lang="en-US" baseline="0" dirty="0" smtClean="0"/>
              <a:t> to know where all children are and to check in with them often.  Ask participants “What are the children in these photos communicating</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Temperaments also affect adult-child relationships.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fontAlgn="base"/>
            <a:r>
              <a:rPr lang="en-US" baseline="0" dirty="0" smtClean="0"/>
              <a:t>5 Areas- How we understand and respond to each child in the context of their temperament and ours.</a:t>
            </a:r>
          </a:p>
          <a:p>
            <a:pPr fontAlgn="base"/>
            <a:r>
              <a:rPr lang="en-US" sz="1200" b="1" i="0" kern="1200" dirty="0" smtClean="0">
                <a:solidFill>
                  <a:schemeClr val="tx1"/>
                </a:solidFill>
                <a:effectLst/>
                <a:latin typeface="+mn-lt"/>
                <a:ea typeface="+mn-ea"/>
                <a:cs typeface="+mn-cs"/>
              </a:rPr>
              <a:t>Emotional intensity</a:t>
            </a:r>
          </a:p>
          <a:p>
            <a:pPr fontAlgn="base"/>
            <a:r>
              <a:rPr lang="en-US" sz="1200" b="1" i="0" kern="1200" dirty="0" smtClean="0">
                <a:solidFill>
                  <a:schemeClr val="tx1"/>
                </a:solidFill>
                <a:effectLst/>
                <a:latin typeface="+mn-lt"/>
                <a:ea typeface="+mn-ea"/>
                <a:cs typeface="+mn-cs"/>
              </a:rPr>
              <a:t>Activity level</a:t>
            </a:r>
          </a:p>
          <a:p>
            <a:pPr fontAlgn="base"/>
            <a:r>
              <a:rPr lang="en-US" sz="1200" b="1" i="0" kern="1200" dirty="0" smtClean="0">
                <a:solidFill>
                  <a:schemeClr val="tx1"/>
                </a:solidFill>
                <a:effectLst/>
                <a:latin typeface="+mn-lt"/>
                <a:ea typeface="+mn-ea"/>
                <a:cs typeface="+mn-cs"/>
              </a:rPr>
              <a:t>Frustration tolerance</a:t>
            </a:r>
          </a:p>
          <a:p>
            <a:pPr fontAlgn="base"/>
            <a:r>
              <a:rPr lang="en-US" sz="1200" b="1" i="0" kern="1200" dirty="0" smtClean="0">
                <a:solidFill>
                  <a:schemeClr val="tx1"/>
                </a:solidFill>
                <a:effectLst/>
                <a:latin typeface="+mn-lt"/>
                <a:ea typeface="+mn-ea"/>
                <a:cs typeface="+mn-cs"/>
              </a:rPr>
              <a:t>Reaction to new people</a:t>
            </a:r>
          </a:p>
          <a:p>
            <a:pPr fontAlgn="base"/>
            <a:r>
              <a:rPr lang="en-US" sz="1200" b="1" i="0" kern="1200" dirty="0" smtClean="0">
                <a:solidFill>
                  <a:schemeClr val="tx1"/>
                </a:solidFill>
                <a:effectLst/>
                <a:latin typeface="+mn-lt"/>
                <a:ea typeface="+mn-ea"/>
                <a:cs typeface="+mn-cs"/>
              </a:rPr>
              <a:t>Reaction to change</a:t>
            </a:r>
          </a:p>
          <a:p>
            <a:pPr fontAlgn="base"/>
            <a:endParaRPr lang="en-US" sz="1200" b="1" i="0" kern="1200" dirty="0" smtClean="0">
              <a:solidFill>
                <a:schemeClr val="tx1"/>
              </a:solidFill>
              <a:effectLst/>
              <a:latin typeface="+mn-lt"/>
              <a:ea typeface="+mn-ea"/>
              <a:cs typeface="+mn-cs"/>
            </a:endParaRPr>
          </a:p>
          <a:p>
            <a:pPr fontAlgn="base"/>
            <a:r>
              <a:rPr lang="en-US" sz="1200" b="1" i="0" kern="1200" dirty="0" smtClean="0">
                <a:solidFill>
                  <a:schemeClr val="tx1"/>
                </a:solidFill>
                <a:effectLst/>
                <a:latin typeface="+mn-lt"/>
                <a:ea typeface="+mn-ea"/>
                <a:cs typeface="+mn-cs"/>
              </a:rPr>
              <a:t>Let participants know about </a:t>
            </a:r>
            <a:r>
              <a:rPr lang="en-US" sz="1200" b="1" i="0" kern="1200" smtClean="0">
                <a:solidFill>
                  <a:schemeClr val="tx1"/>
                </a:solidFill>
                <a:effectLst/>
                <a:latin typeface="+mn-lt"/>
                <a:ea typeface="+mn-ea"/>
                <a:cs typeface="+mn-cs"/>
              </a:rPr>
              <a:t>NCAST</a:t>
            </a:r>
            <a:r>
              <a:rPr lang="en-US" sz="1200" b="1" i="0" kern="1200" baseline="0" smtClean="0">
                <a:solidFill>
                  <a:schemeClr val="tx1"/>
                </a:solidFill>
                <a:effectLst/>
                <a:latin typeface="+mn-lt"/>
                <a:ea typeface="+mn-ea"/>
                <a:cs typeface="+mn-cs"/>
              </a:rPr>
              <a:t> training</a:t>
            </a:r>
            <a:endParaRPr lang="en-US"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18</a:t>
            </a:fld>
            <a:endParaRPr lang="en-US"/>
          </a:p>
        </p:txBody>
      </p:sp>
    </p:spTree>
    <p:extLst>
      <p:ext uri="{BB962C8B-B14F-4D97-AF65-F5344CB8AC3E}">
        <p14:creationId xmlns:p14="http://schemas.microsoft.com/office/powerpoint/2010/main" val="3951893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Magda Gerber’s advice is</a:t>
            </a:r>
            <a:r>
              <a:rPr lang="en-US" baseline="0" dirty="0" smtClean="0"/>
              <a:t> to “wait, wait, wait” to ensure you have time to evaluate before you respond.</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19</a:t>
            </a:fld>
            <a:endParaRPr lang="en-US"/>
          </a:p>
        </p:txBody>
      </p:sp>
    </p:spTree>
    <p:extLst>
      <p:ext uri="{BB962C8B-B14F-4D97-AF65-F5344CB8AC3E}">
        <p14:creationId xmlns:p14="http://schemas.microsoft.com/office/powerpoint/2010/main" val="180826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Encourage participants to share the behaviors which will help them learn while you’re together (“set</a:t>
            </a:r>
            <a:r>
              <a:rPr lang="en-US" baseline="0" dirty="0" smtClean="0"/>
              <a:t> phones to vibrate”, “limit side conversations”, etc.)</a:t>
            </a:r>
            <a:r>
              <a:rPr lang="en-US" dirty="0" smtClean="0"/>
              <a:t> Record their</a:t>
            </a:r>
            <a:r>
              <a:rPr lang="en-US" baseline="0" dirty="0" smtClean="0"/>
              <a:t> ideas on chart paper or a whiteboard. It may help to prompt their thinking with this statement: “All ideas are valid.” </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2</a:t>
            </a:fld>
            <a:endParaRPr lang="en-US"/>
          </a:p>
        </p:txBody>
      </p:sp>
    </p:spTree>
    <p:extLst>
      <p:ext uri="{BB962C8B-B14F-4D97-AF65-F5344CB8AC3E}">
        <p14:creationId xmlns:p14="http://schemas.microsoft.com/office/powerpoint/2010/main" val="796557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occasional incidents of negative behavior compromise the adult-child relationship and can have lasting impact on children’s development. </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20</a:t>
            </a:fld>
            <a:endParaRPr lang="en-US"/>
          </a:p>
        </p:txBody>
      </p:sp>
    </p:spTree>
    <p:extLst>
      <p:ext uri="{BB962C8B-B14F-4D97-AF65-F5344CB8AC3E}">
        <p14:creationId xmlns:p14="http://schemas.microsoft.com/office/powerpoint/2010/main" val="2365744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Routines:  </a:t>
            </a:r>
          </a:p>
          <a:p>
            <a:r>
              <a:rPr lang="en-US" dirty="0"/>
              <a:t>They influence a child’s emotional, cognitive, and social development.</a:t>
            </a:r>
          </a:p>
          <a:p>
            <a:r>
              <a:rPr lang="en-US" dirty="0"/>
              <a:t>They help children feel secure and comfortable.</a:t>
            </a:r>
          </a:p>
          <a:p>
            <a:r>
              <a:rPr lang="en-US" dirty="0"/>
              <a:t>They help children understand the expectations of the environment.</a:t>
            </a:r>
          </a:p>
          <a:p>
            <a:r>
              <a:rPr lang="en-US" dirty="0"/>
              <a:t>They help reduce the frequency of behavior problems (e.g., tantrums).</a:t>
            </a:r>
          </a:p>
          <a:p>
            <a:r>
              <a:rPr lang="en-US" dirty="0"/>
              <a:t>They can result in higher rates of child engagement.</a:t>
            </a:r>
          </a:p>
          <a:p>
            <a:endParaRPr lang="en-US" dirty="0" smtClean="0"/>
          </a:p>
          <a:p>
            <a:r>
              <a:rPr lang="en-US" dirty="0" smtClean="0"/>
              <a:t>Play</a:t>
            </a:r>
            <a:r>
              <a:rPr lang="en-US" baseline="0" dirty="0" smtClean="0"/>
              <a:t> Time:</a:t>
            </a:r>
          </a:p>
          <a:p>
            <a:r>
              <a:rPr lang="en-US" baseline="0" dirty="0" smtClean="0"/>
              <a:t>Increases children’s play behaviors and skills</a:t>
            </a:r>
          </a:p>
          <a:p>
            <a:r>
              <a:rPr lang="en-US" baseline="0" dirty="0" smtClean="0"/>
              <a:t>Reduces negative behaviors like tantrums</a:t>
            </a:r>
          </a:p>
          <a:p>
            <a:endParaRPr lang="en-US" baseline="0" dirty="0" smtClean="0"/>
          </a:p>
          <a:p>
            <a:r>
              <a:rPr lang="en-US" baseline="0" dirty="0" smtClean="0"/>
              <a:t>Transitions:</a:t>
            </a:r>
          </a:p>
          <a:p>
            <a:r>
              <a:rPr lang="en-US" baseline="0" dirty="0" smtClean="0"/>
              <a:t>Can be difficult, especially with multiple children</a:t>
            </a:r>
          </a:p>
          <a:p>
            <a:r>
              <a:rPr lang="en-US" baseline="0" dirty="0" smtClean="0"/>
              <a:t>Plan for transitions</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21</a:t>
            </a:fld>
            <a:endParaRPr lang="en-US"/>
          </a:p>
        </p:txBody>
      </p:sp>
    </p:spTree>
    <p:extLst>
      <p:ext uri="{BB962C8B-B14F-4D97-AF65-F5344CB8AC3E}">
        <p14:creationId xmlns:p14="http://schemas.microsoft.com/office/powerpoint/2010/main" val="1046598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your everyday routines includes providing guidance by facilitating exploration.</a:t>
            </a:r>
            <a:r>
              <a:rPr lang="en-US" baseline="0" dirty="0" smtClean="0"/>
              <a:t> Make sure you attend to the bulleted practices.</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22</a:t>
            </a:fld>
            <a:endParaRPr lang="en-US"/>
          </a:p>
        </p:txBody>
      </p:sp>
    </p:spTree>
    <p:extLst>
      <p:ext uri="{BB962C8B-B14F-4D97-AF65-F5344CB8AC3E}">
        <p14:creationId xmlns:p14="http://schemas.microsoft.com/office/powerpoint/2010/main" val="206322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Commit to on-going training; educate yourself and your colleagues on inclusive practices and cultures of the families you serve.</a:t>
            </a:r>
          </a:p>
          <a:p>
            <a:endParaRPr lang="en-US" baseline="0" dirty="0" smtClean="0"/>
          </a:p>
          <a:p>
            <a:r>
              <a:rPr lang="en-US" baseline="0" dirty="0" smtClean="0"/>
              <a:t>Create an inclusive practices policy for your program.</a:t>
            </a:r>
          </a:p>
          <a:p>
            <a:endParaRPr lang="en-US" baseline="0" dirty="0" smtClean="0"/>
          </a:p>
          <a:p>
            <a:r>
              <a:rPr lang="en-US" baseline="0" dirty="0" smtClean="0"/>
              <a:t>Take time to meet with families and staff in groups and individually.</a:t>
            </a:r>
          </a:p>
          <a:p>
            <a:endParaRPr lang="en-US" baseline="0" dirty="0" smtClean="0"/>
          </a:p>
          <a:p>
            <a:pPr defTabSz="923087">
              <a:defRPr/>
            </a:pPr>
            <a:r>
              <a:rPr lang="en-US" dirty="0" smtClean="0"/>
              <a:t>Ask questions!</a:t>
            </a:r>
            <a:r>
              <a:rPr lang="en-US" baseline="0" dirty="0" smtClean="0"/>
              <a:t>  Reflect families’ cultures in the environment.</a:t>
            </a:r>
          </a:p>
          <a:p>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23</a:t>
            </a:fld>
            <a:endParaRPr lang="en-US"/>
          </a:p>
        </p:txBody>
      </p:sp>
    </p:spTree>
    <p:extLst>
      <p:ext uri="{BB962C8B-B14F-4D97-AF65-F5344CB8AC3E}">
        <p14:creationId xmlns:p14="http://schemas.microsoft.com/office/powerpoint/2010/main" val="1300953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a shared goal</a:t>
            </a:r>
            <a:r>
              <a:rPr lang="en-US" baseline="0" dirty="0" smtClean="0"/>
              <a:t> which relies on creating a partnership with your families: caring for and supporting the development of their children.</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24</a:t>
            </a:fld>
            <a:endParaRPr lang="en-US"/>
          </a:p>
        </p:txBody>
      </p:sp>
    </p:spTree>
    <p:extLst>
      <p:ext uri="{BB962C8B-B14F-4D97-AF65-F5344CB8AC3E}">
        <p14:creationId xmlns:p14="http://schemas.microsoft.com/office/powerpoint/2010/main" val="989276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a:t>
            </a:r>
            <a:r>
              <a:rPr lang="en-US" baseline="0" dirty="0" smtClean="0"/>
              <a:t> activity handout. H</a:t>
            </a:r>
            <a:r>
              <a:rPr lang="en-US" dirty="0" smtClean="0"/>
              <a:t>ave participants work</a:t>
            </a:r>
            <a:r>
              <a:rPr lang="en-US" baseline="0" dirty="0" smtClean="0"/>
              <a:t> with a partner to complete the activity. If time, have participants share some of their responses.</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26</a:t>
            </a:fld>
            <a:endParaRPr lang="en-US"/>
          </a:p>
        </p:txBody>
      </p:sp>
    </p:spTree>
    <p:extLst>
      <p:ext uri="{BB962C8B-B14F-4D97-AF65-F5344CB8AC3E}">
        <p14:creationId xmlns:p14="http://schemas.microsoft.com/office/powerpoint/2010/main" val="3479824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gets in the way of providing responsive caregiving? Here are some of the program level challenges.</a:t>
            </a:r>
            <a:r>
              <a:rPr lang="en-US" baseline="0" dirty="0" smtClean="0"/>
              <a:t> Think about how these might be addressed; share if you have ideas.</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27</a:t>
            </a:fld>
            <a:endParaRPr lang="en-US"/>
          </a:p>
        </p:txBody>
      </p:sp>
    </p:spTree>
    <p:extLst>
      <p:ext uri="{BB962C8B-B14F-4D97-AF65-F5344CB8AC3E}">
        <p14:creationId xmlns:p14="http://schemas.microsoft.com/office/powerpoint/2010/main" val="3221156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Distribute</a:t>
            </a:r>
            <a:r>
              <a:rPr lang="en-US" baseline="0" dirty="0" smtClean="0"/>
              <a:t> Self-Assessments; encourage staff who work in the same classrooms/programs to complete together if they want to.</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28</a:t>
            </a:fld>
            <a:endParaRPr lang="en-US"/>
          </a:p>
        </p:txBody>
      </p:sp>
    </p:spTree>
    <p:extLst>
      <p:ext uri="{BB962C8B-B14F-4D97-AF65-F5344CB8AC3E}">
        <p14:creationId xmlns:p14="http://schemas.microsoft.com/office/powerpoint/2010/main" val="291515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participants complete their action plans (at the bottom of the self-assessment). They can share their ideas with other if there is time.</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29</a:t>
            </a:fld>
            <a:endParaRPr lang="en-US"/>
          </a:p>
        </p:txBody>
      </p:sp>
    </p:spTree>
    <p:extLst>
      <p:ext uri="{BB962C8B-B14F-4D97-AF65-F5344CB8AC3E}">
        <p14:creationId xmlns:p14="http://schemas.microsoft.com/office/powerpoint/2010/main" val="1289571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ask if there are any closing questions or comments about what they learned or experienced during the training. Then e</a:t>
            </a:r>
            <a:r>
              <a:rPr lang="en-US" dirty="0" smtClean="0"/>
              <a:t>ncourage participants to give you honest and specific feedback on their evaluations. </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30</a:t>
            </a:fld>
            <a:endParaRPr lang="en-US"/>
          </a:p>
        </p:txBody>
      </p:sp>
    </p:spTree>
    <p:extLst>
      <p:ext uri="{BB962C8B-B14F-4D97-AF65-F5344CB8AC3E}">
        <p14:creationId xmlns:p14="http://schemas.microsoft.com/office/powerpoint/2010/main" val="3655794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is meant as an “introduction” to you/your organization. Your name, job title, agency logos, etc. could be included on this slide.</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3</a:t>
            </a:fld>
            <a:endParaRPr lang="en-US"/>
          </a:p>
        </p:txBody>
      </p:sp>
    </p:spTree>
    <p:extLst>
      <p:ext uri="{BB962C8B-B14F-4D97-AF65-F5344CB8AC3E}">
        <p14:creationId xmlns:p14="http://schemas.microsoft.com/office/powerpoint/2010/main" val="1829626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https://youtu.be/PN-MjUC4f9k</a:t>
            </a:r>
          </a:p>
          <a:p>
            <a:endParaRPr lang="en-US" dirty="0" smtClean="0"/>
          </a:p>
          <a:p>
            <a:r>
              <a:rPr lang="en-US" dirty="0" smtClean="0"/>
              <a:t>Thank</a:t>
            </a:r>
            <a:r>
              <a:rPr lang="en-US" baseline="0" dirty="0" smtClean="0"/>
              <a:t> participants for coming and being committed to providing responsive care to their children and families. Share the video as a sweet and humorous look at how even a dog can provide responsive care to a toddler.</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31</a:t>
            </a:fld>
            <a:endParaRPr lang="en-US"/>
          </a:p>
        </p:txBody>
      </p:sp>
    </p:spTree>
    <p:extLst>
      <p:ext uri="{BB962C8B-B14F-4D97-AF65-F5344CB8AC3E}">
        <p14:creationId xmlns:p14="http://schemas.microsoft.com/office/powerpoint/2010/main" val="2955582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prompt for this slide could be “Because working with infants and toddlers can be overwhelming at times, we wanted to give you a moment to also focus on the rewarding parts of that work.” After a few minutes of discussion time in their groups, you can invite people to share some of what they love about working with infants and toddlers.</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4</a:t>
            </a:fld>
            <a:endParaRPr lang="en-US"/>
          </a:p>
        </p:txBody>
      </p:sp>
    </p:spTree>
    <p:extLst>
      <p:ext uri="{BB962C8B-B14F-4D97-AF65-F5344CB8AC3E}">
        <p14:creationId xmlns:p14="http://schemas.microsoft.com/office/powerpoint/2010/main" val="143528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that each participant has an agenda, notetaking PP packet, a training evaluation which they can fill out at the end of the training, and any other materials available to them. </a:t>
            </a:r>
            <a:r>
              <a:rPr lang="en-US" dirty="0" smtClean="0"/>
              <a:t>It may be helpful to acknowledge that “develop” may not be an accurate word to use here since they are likely already providing responsive caregiving. A more accurate outcome</a:t>
            </a:r>
            <a:r>
              <a:rPr lang="en-US" baseline="0" dirty="0" smtClean="0"/>
              <a:t> may be to “maintain and enhance providing a responsive caregiving program for infants and toddlers.</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5</a:t>
            </a:fld>
            <a:endParaRPr lang="en-US"/>
          </a:p>
        </p:txBody>
      </p:sp>
    </p:spTree>
    <p:extLst>
      <p:ext uri="{BB962C8B-B14F-4D97-AF65-F5344CB8AC3E}">
        <p14:creationId xmlns:p14="http://schemas.microsoft.com/office/powerpoint/2010/main" val="3068807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Invite</a:t>
            </a:r>
            <a:r>
              <a:rPr lang="en-US" baseline="0" dirty="0" smtClean="0"/>
              <a:t> volunteers to read each of the objectives out loud to the whole group.</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6</a:t>
            </a:fld>
            <a:endParaRPr lang="en-US"/>
          </a:p>
        </p:txBody>
      </p:sp>
    </p:spTree>
    <p:extLst>
      <p:ext uri="{BB962C8B-B14F-4D97-AF65-F5344CB8AC3E}">
        <p14:creationId xmlns:p14="http://schemas.microsoft.com/office/powerpoint/2010/main" val="46370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participants that throughout</a:t>
            </a:r>
            <a:r>
              <a:rPr lang="en-US" baseline="0" dirty="0" smtClean="0"/>
              <a:t> the training, they will have the opportunity to reflect upon and share their ideas about their program’s practices.</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7</a:t>
            </a:fld>
            <a:endParaRPr lang="en-US"/>
          </a:p>
        </p:txBody>
      </p:sp>
    </p:spTree>
    <p:extLst>
      <p:ext uri="{BB962C8B-B14F-4D97-AF65-F5344CB8AC3E}">
        <p14:creationId xmlns:p14="http://schemas.microsoft.com/office/powerpoint/2010/main" val="2962552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 can record their</a:t>
            </a:r>
            <a:r>
              <a:rPr lang="en-US" baseline="0" dirty="0" smtClean="0"/>
              <a:t> thinking on the PP </a:t>
            </a:r>
            <a:r>
              <a:rPr lang="en-US" baseline="0" dirty="0" err="1" smtClean="0"/>
              <a:t>notepages</a:t>
            </a:r>
            <a:r>
              <a:rPr lang="en-US" baseline="0" dirty="0" smtClean="0"/>
              <a:t> provided or on sticky notes. Depending on the group size and time available, participants may want to share in pairs or small groups with each other before the optional sharing with the whole group. You can choose to record the optional sharing responses on chart paper/a whiteboard or not.</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8</a:t>
            </a:fld>
            <a:endParaRPr lang="en-US"/>
          </a:p>
        </p:txBody>
      </p:sp>
    </p:spTree>
    <p:extLst>
      <p:ext uri="{BB962C8B-B14F-4D97-AF65-F5344CB8AC3E}">
        <p14:creationId xmlns:p14="http://schemas.microsoft.com/office/powerpoint/2010/main" val="168125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 participant read this quote. Ask participants</a:t>
            </a:r>
            <a:r>
              <a:rPr lang="en-US" baseline="0" dirty="0" smtClean="0"/>
              <a:t> which words or phrases stand out or resonate with them.</a:t>
            </a:r>
            <a:endParaRPr lang="en-US" dirty="0"/>
          </a:p>
        </p:txBody>
      </p:sp>
      <p:sp>
        <p:nvSpPr>
          <p:cNvPr id="4" name="Slide Number Placeholder 3"/>
          <p:cNvSpPr>
            <a:spLocks noGrp="1"/>
          </p:cNvSpPr>
          <p:nvPr>
            <p:ph type="sldNum" sz="quarter" idx="10"/>
          </p:nvPr>
        </p:nvSpPr>
        <p:spPr/>
        <p:txBody>
          <a:bodyPr/>
          <a:lstStyle/>
          <a:p>
            <a:fld id="{B4D5AAA2-1E2D-4773-AD52-AEFAA25C80B6}" type="slidenum">
              <a:rPr lang="en-US" smtClean="0"/>
              <a:pPr/>
              <a:t>9</a:t>
            </a:fld>
            <a:endParaRPr lang="en-US"/>
          </a:p>
        </p:txBody>
      </p:sp>
    </p:spTree>
    <p:extLst>
      <p:ext uri="{BB962C8B-B14F-4D97-AF65-F5344CB8AC3E}">
        <p14:creationId xmlns:p14="http://schemas.microsoft.com/office/powerpoint/2010/main" val="1651490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809084A-4BCF-4469-BA07-EA49A4212DB0}" type="datetimeFigureOut">
              <a:rPr lang="en-US" smtClean="0"/>
              <a:pPr/>
              <a:t>4/20/2017</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pPr algn="r"/>
            <a:fld id="{F7886C9C-DC18-4195-8FD5-A50AA931D419}" type="slidenum">
              <a:rPr lang="en-US" smtClean="0"/>
              <a:pPr algn="r"/>
              <a:t>‹#›</a:t>
            </a:fld>
            <a:endParaRPr lang="en-US" dirty="0"/>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809084A-4BCF-4469-BA07-EA49A4212DB0}" type="datetimeFigureOut">
              <a:rPr lang="en-US" smtClean="0"/>
              <a:pPr/>
              <a:t>4/20/2017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364445C-4121-447B-8004-F53A7732324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809084A-4BCF-4469-BA07-EA49A4212DB0}" type="datetimeFigureOut">
              <a:rPr lang="en-US" smtClean="0"/>
              <a:pPr/>
              <a:t>4/20/2017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364445C-4121-447B-8004-F53A7732324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809084A-4BCF-4469-BA07-EA49A4212DB0}" type="datetimeFigureOut">
              <a:rPr lang="en-US" smtClean="0"/>
              <a:pPr/>
              <a:t>4/20/2017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364445C-4121-447B-8004-F53A7732324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809084A-4BCF-4469-BA07-EA49A4212DB0}" type="datetimeFigureOut">
              <a:rPr lang="en-US" smtClean="0"/>
              <a:pPr/>
              <a:t>4/20/2017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364445C-4121-447B-8004-F53A7732324D}"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809084A-4BCF-4469-BA07-EA49A4212DB0}" type="datetimeFigureOut">
              <a:rPr lang="en-US" smtClean="0"/>
              <a:pPr/>
              <a:t>4/20/2017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364445C-4121-447B-8004-F53A7732324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809084A-4BCF-4469-BA07-EA49A4212DB0}" type="datetimeFigureOut">
              <a:rPr lang="en-US" smtClean="0"/>
              <a:pPr/>
              <a:t>4/20/2017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1364445C-4121-447B-8004-F53A7732324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809084A-4BCF-4469-BA07-EA49A4212DB0}" type="datetimeFigureOut">
              <a:rPr lang="en-US" smtClean="0"/>
              <a:pPr/>
              <a:t>4/20/2017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1364445C-4121-447B-8004-F53A7732324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6809084A-4BCF-4469-BA07-EA49A4212DB0}" type="datetimeFigureOut">
              <a:rPr lang="en-US" smtClean="0"/>
              <a:pPr/>
              <a:t>4/20/2017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1364445C-4121-447B-8004-F53A7732324D}"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809084A-4BCF-4469-BA07-EA49A4212DB0}" type="datetimeFigureOut">
              <a:rPr lang="en-US" smtClean="0"/>
              <a:pPr/>
              <a:t>4/20/2017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F40B41D-FD10-4A38-B39B-626510BD49B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809084A-4BCF-4469-BA07-EA49A4212DB0}" type="datetimeFigureOut">
              <a:rPr lang="en-US" smtClean="0"/>
              <a:pPr/>
              <a:t>4/20/2017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364445C-4121-447B-8004-F53A7732324D}"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Drag picture to placeholder or click icon to add</a:t>
            </a:r>
            <a:endParaRPr kumimoji="0" lang="en-US" dirty="0"/>
          </a:p>
        </p:txBody>
      </p:sp>
      <p:sp>
        <p:nvSpPr>
          <p:cNvPr id="9" name="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809084A-4BCF-4469-BA07-EA49A4212DB0}" type="datetimeFigureOut">
              <a:rPr lang="en-US" smtClean="0"/>
              <a:pPr/>
              <a:t>4/20/2017</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364445C-4121-447B-8004-F53A7732324D}"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developingchild.harvard.edu/index.php/key_concepts/toxic_stress_response/" TargetMode="External"/><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9ajR0hApb0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1B0Q9RACtAk"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mailto:brownec@wou.edu" TargetMode="External"/><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mailto:scottc@wou.ed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52400"/>
            <a:ext cx="7543800" cy="2634713"/>
          </a:xfrm>
        </p:spPr>
        <p:txBody>
          <a:bodyPr>
            <a:normAutofit fontScale="90000"/>
          </a:bodyPr>
          <a:lstStyle/>
          <a:p>
            <a:pPr algn="ctr"/>
            <a:r>
              <a:rPr lang="en-US" dirty="0" smtClean="0"/>
              <a:t/>
            </a:r>
            <a:br>
              <a:rPr lang="en-US" dirty="0" smtClean="0"/>
            </a:br>
            <a:r>
              <a:rPr lang="en-US" dirty="0"/>
              <a:t> </a:t>
            </a:r>
            <a:r>
              <a:rPr lang="en-US" sz="3600" b="1" dirty="0" smtClean="0">
                <a:solidFill>
                  <a:schemeClr val="tx1"/>
                </a:solidFill>
              </a:rPr>
              <a:t>Responsive Caregiving in </a:t>
            </a:r>
            <a:br>
              <a:rPr lang="en-US" sz="3600" b="1" dirty="0" smtClean="0">
                <a:solidFill>
                  <a:schemeClr val="tx1"/>
                </a:solidFill>
              </a:rPr>
            </a:br>
            <a:r>
              <a:rPr lang="en-US" sz="3600" b="1" dirty="0" smtClean="0">
                <a:solidFill>
                  <a:schemeClr val="tx1"/>
                </a:solidFill>
              </a:rPr>
              <a:t>Infant/ Toddler Programs:  </a:t>
            </a:r>
            <a:br>
              <a:rPr lang="en-US" sz="3600" b="1" dirty="0" smtClean="0">
                <a:solidFill>
                  <a:schemeClr val="tx1"/>
                </a:solidFill>
              </a:rPr>
            </a:br>
            <a:r>
              <a:rPr lang="en-US" sz="3600" b="1" dirty="0" smtClean="0">
                <a:solidFill>
                  <a:schemeClr val="tx1"/>
                </a:solidFill>
              </a:rPr>
              <a:t>The Key to Healthy Development </a:t>
            </a:r>
            <a:r>
              <a:rPr lang="en-US" dirty="0">
                <a:solidFill>
                  <a:schemeClr val="tx1"/>
                </a:solidFill>
              </a:rPr>
              <a:t/>
            </a:r>
            <a:br>
              <a:rPr lang="en-US" dirty="0">
                <a:solidFill>
                  <a:schemeClr val="tx1"/>
                </a:solidFill>
              </a:rPr>
            </a:br>
            <a:r>
              <a:rPr lang="en-US" dirty="0"/>
              <a:t>	</a:t>
            </a:r>
            <a:r>
              <a:rPr lang="en-US" dirty="0" smtClean="0"/>
              <a:t>	</a:t>
            </a:r>
            <a:endParaRPr lang="en-US" dirty="0"/>
          </a:p>
        </p:txBody>
      </p:sp>
      <p:pic>
        <p:nvPicPr>
          <p:cNvPr id="4" name="Picture 3"/>
          <p:cNvPicPr>
            <a:picLocks noChangeAspect="1"/>
          </p:cNvPicPr>
          <p:nvPr/>
        </p:nvPicPr>
        <p:blipFill>
          <a:blip r:embed="rId3"/>
          <a:stretch>
            <a:fillRect/>
          </a:stretch>
        </p:blipFill>
        <p:spPr>
          <a:xfrm>
            <a:off x="2514600" y="4114800"/>
            <a:ext cx="4724400" cy="1981200"/>
          </a:xfrm>
          <a:prstGeom prst="rect">
            <a:avLst/>
          </a:prstGeom>
        </p:spPr>
      </p:pic>
      <p:sp>
        <p:nvSpPr>
          <p:cNvPr id="3" name="TextBox 2"/>
          <p:cNvSpPr txBox="1"/>
          <p:nvPr/>
        </p:nvSpPr>
        <p:spPr>
          <a:xfrm>
            <a:off x="7010400" y="1930400"/>
            <a:ext cx="184666" cy="369332"/>
          </a:xfrm>
          <a:prstGeom prst="rect">
            <a:avLst/>
          </a:prstGeom>
          <a:noFill/>
        </p:spPr>
        <p:txBody>
          <a:bodyPr wrap="none" rtlCol="0">
            <a:spAutoFit/>
          </a:bodyPr>
          <a:lstStyle/>
          <a:p>
            <a:endParaRPr lang="en-US" dirty="0"/>
          </a:p>
        </p:txBody>
      </p:sp>
      <p:sp>
        <p:nvSpPr>
          <p:cNvPr id="5" name="TextBox 4"/>
          <p:cNvSpPr txBox="1"/>
          <p:nvPr/>
        </p:nvSpPr>
        <p:spPr>
          <a:xfrm>
            <a:off x="2209800" y="1905000"/>
            <a:ext cx="5384190" cy="2031325"/>
          </a:xfrm>
          <a:prstGeom prst="rect">
            <a:avLst/>
          </a:prstGeom>
          <a:noFill/>
        </p:spPr>
        <p:txBody>
          <a:bodyPr wrap="square" rtlCol="0">
            <a:spAutoFit/>
          </a:bodyPr>
          <a:lstStyle/>
          <a:p>
            <a:pPr algn="ctr"/>
            <a:endParaRPr lang="en-US" dirty="0" smtClean="0"/>
          </a:p>
          <a:p>
            <a:pPr algn="ctr"/>
            <a:endParaRPr lang="en-US" dirty="0"/>
          </a:p>
          <a:p>
            <a:pPr algn="ctr"/>
            <a:endParaRPr lang="en-US" dirty="0" smtClean="0"/>
          </a:p>
          <a:p>
            <a:pPr algn="ctr"/>
            <a:r>
              <a:rPr lang="en-US" dirty="0" smtClean="0"/>
              <a:t>Cori Brownell &amp; Candice Scott</a:t>
            </a:r>
          </a:p>
          <a:p>
            <a:pPr algn="ctr"/>
            <a:r>
              <a:rPr lang="en-US" dirty="0" smtClean="0"/>
              <a:t>Early Learning Specialists</a:t>
            </a:r>
          </a:p>
          <a:p>
            <a:pPr algn="ctr"/>
            <a:r>
              <a:rPr lang="en-US" dirty="0" smtClean="0"/>
              <a:t>The Research Institute at Western Oregon University</a:t>
            </a:r>
          </a:p>
          <a:p>
            <a:pPr algn="ctr"/>
            <a:endParaRPr lang="en-US" dirty="0"/>
          </a:p>
        </p:txBody>
      </p:sp>
    </p:spTree>
    <p:extLst>
      <p:ext uri="{BB962C8B-B14F-4D97-AF65-F5344CB8AC3E}">
        <p14:creationId xmlns:p14="http://schemas.microsoft.com/office/powerpoint/2010/main" val="5727208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11440" cy="1143000"/>
          </a:xfrm>
        </p:spPr>
        <p:txBody>
          <a:bodyPr/>
          <a:lstStyle/>
          <a:p>
            <a:r>
              <a:rPr lang="en-US" dirty="0" smtClean="0"/>
              <a:t>            </a:t>
            </a:r>
            <a:r>
              <a:rPr lang="en-US" sz="3600" dirty="0" smtClean="0">
                <a:solidFill>
                  <a:srgbClr val="000000"/>
                </a:solidFill>
                <a:effectLst/>
              </a:rPr>
              <a:t>Responsive Caregiving</a:t>
            </a:r>
            <a:r>
              <a:rPr lang="en-US" dirty="0" smtClean="0">
                <a:solidFill>
                  <a:srgbClr val="000000"/>
                </a:solidFill>
              </a:rPr>
              <a:t>	</a:t>
            </a:r>
            <a:r>
              <a:rPr lang="en-US" dirty="0" smtClean="0"/>
              <a:t>	</a:t>
            </a:r>
            <a:endParaRPr lang="en-US" dirty="0"/>
          </a:p>
        </p:txBody>
      </p:sp>
      <p:sp>
        <p:nvSpPr>
          <p:cNvPr id="3" name="Content Placeholder 2"/>
          <p:cNvSpPr>
            <a:spLocks noGrp="1"/>
          </p:cNvSpPr>
          <p:nvPr>
            <p:ph idx="1"/>
          </p:nvPr>
        </p:nvSpPr>
        <p:spPr>
          <a:xfrm>
            <a:off x="1066800" y="1371600"/>
            <a:ext cx="8077200" cy="4876800"/>
          </a:xfrm>
        </p:spPr>
        <p:txBody>
          <a:bodyPr>
            <a:normAutofit/>
          </a:bodyPr>
          <a:lstStyle/>
          <a:p>
            <a:endParaRPr lang="en-US" sz="2800" dirty="0" smtClean="0"/>
          </a:p>
          <a:p>
            <a:r>
              <a:rPr lang="en-US" sz="2800" dirty="0" smtClean="0"/>
              <a:t>Supports </a:t>
            </a:r>
            <a:r>
              <a:rPr lang="en-US" sz="2800" dirty="0"/>
              <a:t>children's </a:t>
            </a:r>
            <a:r>
              <a:rPr lang="en-US" sz="2800" dirty="0" smtClean="0"/>
              <a:t>social and emotional development</a:t>
            </a:r>
          </a:p>
          <a:p>
            <a:endParaRPr lang="en-US" sz="2800" dirty="0"/>
          </a:p>
          <a:p>
            <a:r>
              <a:rPr lang="en-US" sz="2800" dirty="0" smtClean="0"/>
              <a:t>Creates nurturing and secure </a:t>
            </a:r>
            <a:r>
              <a:rPr lang="en-US" sz="2800" dirty="0"/>
              <a:t>early care and learning </a:t>
            </a:r>
            <a:r>
              <a:rPr lang="en-US" sz="2800" dirty="0" smtClean="0"/>
              <a:t>environments</a:t>
            </a:r>
          </a:p>
          <a:p>
            <a:endParaRPr lang="en-US" sz="2800" dirty="0"/>
          </a:p>
          <a:p>
            <a:r>
              <a:rPr lang="en-US" sz="2800" dirty="0" smtClean="0"/>
              <a:t>Collaborates </a:t>
            </a:r>
            <a:r>
              <a:rPr lang="en-US" sz="2800" dirty="0"/>
              <a:t>with families to support children's growth and development</a:t>
            </a:r>
          </a:p>
          <a:p>
            <a:endParaRPr lang="en-US" dirty="0"/>
          </a:p>
        </p:txBody>
      </p:sp>
    </p:spTree>
    <p:extLst>
      <p:ext uri="{BB962C8B-B14F-4D97-AF65-F5344CB8AC3E}">
        <p14:creationId xmlns:p14="http://schemas.microsoft.com/office/powerpoint/2010/main" val="32366409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714488" cy="1143000"/>
          </a:xfrm>
        </p:spPr>
        <p:txBody>
          <a:bodyPr>
            <a:normAutofit/>
          </a:bodyPr>
          <a:lstStyle/>
          <a:p>
            <a:pPr algn="ctr"/>
            <a:r>
              <a:rPr lang="en-US" sz="3600" dirty="0" smtClean="0">
                <a:solidFill>
                  <a:schemeClr val="tx1"/>
                </a:solidFill>
                <a:effectLst/>
              </a:rPr>
              <a:t>Goals of Responsive Caregiving</a:t>
            </a:r>
            <a:endParaRPr lang="en-US" sz="3600" dirty="0">
              <a:solidFill>
                <a:schemeClr val="tx1"/>
              </a:solidFill>
              <a:effectLst/>
            </a:endParaRPr>
          </a:p>
        </p:txBody>
      </p:sp>
      <p:sp>
        <p:nvSpPr>
          <p:cNvPr id="3" name="Content Placeholder 2"/>
          <p:cNvSpPr>
            <a:spLocks noGrp="1"/>
          </p:cNvSpPr>
          <p:nvPr>
            <p:ph idx="1"/>
          </p:nvPr>
        </p:nvSpPr>
        <p:spPr>
          <a:xfrm>
            <a:off x="1066800" y="1600200"/>
            <a:ext cx="8077200" cy="4648200"/>
          </a:xfrm>
        </p:spPr>
        <p:txBody>
          <a:bodyPr>
            <a:normAutofit/>
          </a:bodyPr>
          <a:lstStyle/>
          <a:p>
            <a:endParaRPr lang="en-US" sz="2800" dirty="0" smtClean="0"/>
          </a:p>
          <a:p>
            <a:endParaRPr lang="en-US" sz="2800" dirty="0"/>
          </a:p>
          <a:p>
            <a:r>
              <a:rPr lang="en-US" sz="2800" dirty="0" smtClean="0"/>
              <a:t>To build secure and healthy relationships</a:t>
            </a:r>
          </a:p>
          <a:p>
            <a:endParaRPr lang="en-US" sz="2800" dirty="0"/>
          </a:p>
          <a:p>
            <a:r>
              <a:rPr lang="en-US" sz="2800" dirty="0" smtClean="0"/>
              <a:t>To empower children as effective communicators </a:t>
            </a:r>
          </a:p>
          <a:p>
            <a:endParaRPr lang="en-US" sz="2800" dirty="0"/>
          </a:p>
          <a:p>
            <a:r>
              <a:rPr lang="en-US" sz="2800" dirty="0" smtClean="0"/>
              <a:t>To promote self-regulation </a:t>
            </a:r>
          </a:p>
          <a:p>
            <a:pPr marL="82296" indent="0">
              <a:buNone/>
            </a:pPr>
            <a:endParaRPr lang="en-US" dirty="0"/>
          </a:p>
          <a:p>
            <a:pPr marL="0" indent="0">
              <a:buNone/>
            </a:pPr>
            <a:endParaRPr lang="en-US" dirty="0"/>
          </a:p>
        </p:txBody>
      </p:sp>
    </p:spTree>
    <p:extLst>
      <p:ext uri="{BB962C8B-B14F-4D97-AF65-F5344CB8AC3E}">
        <p14:creationId xmlns:p14="http://schemas.microsoft.com/office/powerpoint/2010/main" val="652343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228600"/>
            <a:ext cx="7406640" cy="1295400"/>
          </a:xfrm>
        </p:spPr>
        <p:txBody>
          <a:bodyPr>
            <a:normAutofit/>
          </a:bodyPr>
          <a:lstStyle/>
          <a:p>
            <a:pPr algn="ctr"/>
            <a:r>
              <a:rPr lang="en-US" sz="3600" dirty="0" smtClean="0">
                <a:solidFill>
                  <a:schemeClr val="tx1"/>
                </a:solidFill>
                <a:effectLst/>
                <a:cs typeface="Gill Sans MT (Headings)"/>
              </a:rPr>
              <a:t>Foundational Theories Which Support Responsive Caregiving</a:t>
            </a:r>
            <a:endParaRPr lang="en-US" sz="3600" dirty="0">
              <a:solidFill>
                <a:schemeClr val="tx1"/>
              </a:solidFill>
              <a:effectLst/>
              <a:cs typeface="Gill Sans MT (Headings)"/>
            </a:endParaRPr>
          </a:p>
        </p:txBody>
      </p:sp>
      <p:sp>
        <p:nvSpPr>
          <p:cNvPr id="4" name="TextBox 3"/>
          <p:cNvSpPr txBox="1"/>
          <p:nvPr/>
        </p:nvSpPr>
        <p:spPr>
          <a:xfrm>
            <a:off x="1295400" y="1752600"/>
            <a:ext cx="7315200" cy="4832092"/>
          </a:xfrm>
          <a:prstGeom prst="rect">
            <a:avLst/>
          </a:prstGeom>
          <a:noFill/>
        </p:spPr>
        <p:txBody>
          <a:bodyPr wrap="square" rtlCol="0">
            <a:spAutoFit/>
          </a:bodyPr>
          <a:lstStyle/>
          <a:p>
            <a:endParaRPr lang="en-US" sz="2800" dirty="0" smtClean="0"/>
          </a:p>
          <a:p>
            <a:endParaRPr lang="en-US" sz="2800" dirty="0"/>
          </a:p>
          <a:p>
            <a:r>
              <a:rPr lang="en-US" sz="2800" dirty="0" smtClean="0"/>
              <a:t>Eric Erikson – Psychosocial </a:t>
            </a:r>
          </a:p>
          <a:p>
            <a:endParaRPr lang="en-US" sz="2800" dirty="0"/>
          </a:p>
          <a:p>
            <a:r>
              <a:rPr lang="en-US" sz="2800" dirty="0" smtClean="0"/>
              <a:t>John </a:t>
            </a:r>
            <a:r>
              <a:rPr lang="en-US" sz="2800" dirty="0" err="1" smtClean="0"/>
              <a:t>Bowlby</a:t>
            </a:r>
            <a:r>
              <a:rPr lang="en-US" sz="2800" dirty="0" smtClean="0"/>
              <a:t> - Attachment</a:t>
            </a:r>
          </a:p>
          <a:p>
            <a:endParaRPr lang="en-US" sz="2800" dirty="0"/>
          </a:p>
          <a:p>
            <a:r>
              <a:rPr lang="en-US" sz="2800" dirty="0" smtClean="0"/>
              <a:t>Magda Gerber - Respect</a:t>
            </a:r>
          </a:p>
          <a:p>
            <a:endParaRPr lang="en-US" sz="2800" dirty="0"/>
          </a:p>
          <a:p>
            <a:r>
              <a:rPr lang="en-US" sz="2800" dirty="0" smtClean="0"/>
              <a:t>Bruce Perry – Trauma</a:t>
            </a:r>
          </a:p>
          <a:p>
            <a:endParaRPr lang="en-US" sz="2800" dirty="0"/>
          </a:p>
          <a:p>
            <a:pPr algn="ctr"/>
            <a:r>
              <a:rPr lang="en-US" sz="2800" b="1" dirty="0" smtClean="0"/>
              <a:t>Small Group Activity</a:t>
            </a:r>
            <a:endParaRPr lang="en-US" sz="2800" b="1" dirty="0"/>
          </a:p>
        </p:txBody>
      </p:sp>
    </p:spTree>
    <p:extLst>
      <p:ext uri="{BB962C8B-B14F-4D97-AF65-F5344CB8AC3E}">
        <p14:creationId xmlns:p14="http://schemas.microsoft.com/office/powerpoint/2010/main" val="26724749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655638"/>
            <a:ext cx="2755392" cy="1630362"/>
          </a:xfrm>
        </p:spPr>
        <p:txBody>
          <a:bodyPr>
            <a:noAutofit/>
          </a:bodyPr>
          <a:lstStyle/>
          <a:p>
            <a:pPr algn="ctr"/>
            <a:r>
              <a:rPr lang="en-US" sz="3600" dirty="0" smtClean="0">
                <a:solidFill>
                  <a:schemeClr val="tx1"/>
                </a:solidFill>
                <a:effectLst/>
              </a:rPr>
              <a:t> </a:t>
            </a:r>
            <a:r>
              <a:rPr lang="en-US" sz="3600" dirty="0">
                <a:solidFill>
                  <a:schemeClr val="tx1"/>
                </a:solidFill>
                <a:effectLst/>
              </a:rPr>
              <a:t>H</a:t>
            </a:r>
            <a:r>
              <a:rPr lang="en-US" sz="3600" dirty="0" smtClean="0">
                <a:solidFill>
                  <a:schemeClr val="tx1"/>
                </a:solidFill>
                <a:effectLst/>
              </a:rPr>
              <a:t>ealthy Brain Development</a:t>
            </a:r>
            <a:endParaRPr lang="en-US" sz="3600" dirty="0">
              <a:solidFill>
                <a:schemeClr val="tx1"/>
              </a:solidFill>
              <a:effectLst/>
            </a:endParaRPr>
          </a:p>
        </p:txBody>
      </p:sp>
      <p:pic>
        <p:nvPicPr>
          <p:cNvPr id="5" name="1. Experiences Build Brain Architecture-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rcRect l="6064" r="6064"/>
          <a:stretch>
            <a:fillRect/>
          </a:stretch>
        </p:blipFill>
        <p:spPr>
          <a:xfrm>
            <a:off x="4648200" y="201613"/>
            <a:ext cx="4343400" cy="2443162"/>
          </a:xfrm>
        </p:spPr>
      </p:pic>
      <p:sp>
        <p:nvSpPr>
          <p:cNvPr id="3" name="Rectangle 2"/>
          <p:cNvSpPr/>
          <p:nvPr/>
        </p:nvSpPr>
        <p:spPr>
          <a:xfrm>
            <a:off x="1447800" y="3657601"/>
            <a:ext cx="2819400" cy="1477328"/>
          </a:xfrm>
          <a:prstGeom prst="rect">
            <a:avLst/>
          </a:prstGeom>
        </p:spPr>
        <p:txBody>
          <a:bodyPr wrap="square">
            <a:spAutoFit/>
          </a:bodyPr>
          <a:lstStyle/>
          <a:p>
            <a:pPr lvl="1" algn="ctr"/>
            <a:r>
              <a:rPr lang="en-US" dirty="0">
                <a:hlinkClick r:id="rId6"/>
              </a:rPr>
              <a:t>http:</a:t>
            </a:r>
            <a:r>
              <a:rPr lang="en-US" dirty="0" smtClean="0">
                <a:hlinkClick r:id="rId6"/>
              </a:rPr>
              <a:t>//developingchild.harvard.edu/</a:t>
            </a:r>
            <a:r>
              <a:rPr lang="en-US" dirty="0">
                <a:hlinkClick r:id="rId6"/>
              </a:rPr>
              <a:t>index.php/key_concepts/toxic_stress_response/</a:t>
            </a:r>
            <a:endParaRPr lang="en-US" dirty="0"/>
          </a:p>
        </p:txBody>
      </p:sp>
      <p:sp>
        <p:nvSpPr>
          <p:cNvPr id="6" name="TextBox 5"/>
          <p:cNvSpPr txBox="1"/>
          <p:nvPr/>
        </p:nvSpPr>
        <p:spPr>
          <a:xfrm>
            <a:off x="5029200" y="4038600"/>
            <a:ext cx="3276599" cy="1754326"/>
          </a:xfrm>
          <a:prstGeom prst="rect">
            <a:avLst/>
          </a:prstGeom>
          <a:noFill/>
        </p:spPr>
        <p:txBody>
          <a:bodyPr wrap="square" rtlCol="0">
            <a:spAutoFit/>
          </a:bodyPr>
          <a:lstStyle/>
          <a:p>
            <a:pPr algn="ctr"/>
            <a:r>
              <a:rPr lang="en-US" sz="3600" dirty="0" smtClean="0"/>
              <a:t>The Impact of Stress on Brain Development</a:t>
            </a:r>
            <a:endParaRPr lang="en-US" sz="3600" dirty="0"/>
          </a:p>
        </p:txBody>
      </p:sp>
    </p:spTree>
    <p:extLst>
      <p:ext uri="{BB962C8B-B14F-4D97-AF65-F5344CB8AC3E}">
        <p14:creationId xmlns:p14="http://schemas.microsoft.com/office/powerpoint/2010/main" val="697673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000000"/>
                </a:solidFill>
                <a:effectLst/>
              </a:rPr>
              <a:t>Still Face Video</a:t>
            </a:r>
            <a:endParaRPr lang="en-US" sz="3600" dirty="0">
              <a:solidFill>
                <a:srgbClr val="000000"/>
              </a:solidFill>
              <a:effectLst/>
            </a:endParaRPr>
          </a:p>
        </p:txBody>
      </p:sp>
      <p:pic>
        <p:nvPicPr>
          <p:cNvPr id="4" name="Still Face Experiment_ Dr. Edward Tronic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rcRect t="6969" b="6969"/>
          <a:stretch>
            <a:fillRect/>
          </a:stretch>
        </p:blipFill>
        <p:spPr>
          <a:xfrm>
            <a:off x="1957388" y="1447800"/>
            <a:ext cx="6454775" cy="4800600"/>
          </a:xfrm>
        </p:spPr>
      </p:pic>
    </p:spTree>
    <p:extLst>
      <p:ext uri="{BB962C8B-B14F-4D97-AF65-F5344CB8AC3E}">
        <p14:creationId xmlns:p14="http://schemas.microsoft.com/office/powerpoint/2010/main" val="3218401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59898"/>
            <a:ext cx="7543800" cy="1472184"/>
          </a:xfrm>
        </p:spPr>
        <p:txBody>
          <a:bodyPr>
            <a:normAutofit/>
          </a:bodyPr>
          <a:lstStyle/>
          <a:p>
            <a:pPr algn="ctr"/>
            <a:r>
              <a:rPr lang="en-US" sz="3600" dirty="0" smtClean="0">
                <a:solidFill>
                  <a:srgbClr val="000000"/>
                </a:solidFill>
                <a:effectLst/>
              </a:rPr>
              <a:t>Critical Components </a:t>
            </a:r>
            <a:br>
              <a:rPr lang="en-US" sz="3600" dirty="0" smtClean="0">
                <a:solidFill>
                  <a:srgbClr val="000000"/>
                </a:solidFill>
                <a:effectLst/>
              </a:rPr>
            </a:br>
            <a:r>
              <a:rPr lang="en-US" sz="3600" dirty="0" smtClean="0">
                <a:solidFill>
                  <a:srgbClr val="000000"/>
                </a:solidFill>
                <a:effectLst/>
              </a:rPr>
              <a:t>of Responsive Caregiving</a:t>
            </a:r>
            <a:endParaRPr lang="en-US" sz="3600" dirty="0">
              <a:solidFill>
                <a:srgbClr val="000000"/>
              </a:solidFill>
              <a:effectLst/>
            </a:endParaRPr>
          </a:p>
        </p:txBody>
      </p:sp>
      <p:sp>
        <p:nvSpPr>
          <p:cNvPr id="3" name="Subtitle 2"/>
          <p:cNvSpPr>
            <a:spLocks noGrp="1"/>
          </p:cNvSpPr>
          <p:nvPr>
            <p:ph type="subTitle" idx="1"/>
          </p:nvPr>
        </p:nvSpPr>
        <p:spPr>
          <a:xfrm>
            <a:off x="1295400" y="2590800"/>
            <a:ext cx="7406640" cy="2514600"/>
          </a:xfrm>
        </p:spPr>
        <p:txBody>
          <a:bodyPr>
            <a:noAutofit/>
          </a:bodyPr>
          <a:lstStyle/>
          <a:p>
            <a:pPr marL="370332" indent="-342900">
              <a:buFont typeface="Arial"/>
              <a:buChar char="•"/>
            </a:pPr>
            <a:r>
              <a:rPr lang="en-US" sz="2800" dirty="0" smtClean="0"/>
              <a:t>Adult child relationships</a:t>
            </a:r>
          </a:p>
          <a:p>
            <a:pPr marL="370332" indent="-342900">
              <a:buFont typeface="Arial"/>
              <a:buChar char="•"/>
            </a:pPr>
            <a:endParaRPr lang="en-US" sz="2800" dirty="0" smtClean="0"/>
          </a:p>
          <a:p>
            <a:pPr marL="370332" indent="-342900">
              <a:buFont typeface="Arial"/>
              <a:buChar char="•"/>
            </a:pPr>
            <a:r>
              <a:rPr lang="en-US" sz="2800" dirty="0" smtClean="0"/>
              <a:t>Routines and schedules</a:t>
            </a:r>
          </a:p>
          <a:p>
            <a:r>
              <a:rPr lang="en-US" sz="2800" dirty="0" smtClean="0"/>
              <a:t> </a:t>
            </a:r>
          </a:p>
          <a:p>
            <a:pPr marL="370332" indent="-342900">
              <a:buFont typeface="Arial"/>
              <a:buChar char="•"/>
            </a:pPr>
            <a:r>
              <a:rPr lang="en-US" sz="2800" dirty="0" smtClean="0"/>
              <a:t>Cultural responsiveness</a:t>
            </a:r>
          </a:p>
          <a:p>
            <a:pPr marL="370332" indent="-342900">
              <a:buFont typeface="Arial"/>
              <a:buChar char="•"/>
            </a:pPr>
            <a:endParaRPr lang="en-US" sz="2800" dirty="0" smtClean="0"/>
          </a:p>
          <a:p>
            <a:pPr marL="370332" indent="-342900">
              <a:buFont typeface="Arial"/>
              <a:buChar char="•"/>
            </a:pPr>
            <a:r>
              <a:rPr lang="en-US" sz="2800" dirty="0" smtClean="0"/>
              <a:t>Relationships with families</a:t>
            </a:r>
            <a:endParaRPr lang="en-US" sz="2800" dirty="0"/>
          </a:p>
        </p:txBody>
      </p:sp>
    </p:spTree>
    <p:extLst>
      <p:ext uri="{BB962C8B-B14F-4D97-AF65-F5344CB8AC3E}">
        <p14:creationId xmlns:p14="http://schemas.microsoft.com/office/powerpoint/2010/main" val="7413764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7000" y="1066800"/>
            <a:ext cx="6096000" cy="1143000"/>
          </a:xfrm>
        </p:spPr>
        <p:txBody>
          <a:bodyPr>
            <a:normAutofit/>
          </a:bodyPr>
          <a:lstStyle/>
          <a:p>
            <a:pPr algn="ctr"/>
            <a:r>
              <a:rPr lang="en-US" sz="3600" dirty="0">
                <a:solidFill>
                  <a:srgbClr val="000000"/>
                </a:solidFill>
              </a:rPr>
              <a:t>Adult-Child Interactions</a:t>
            </a:r>
            <a:endParaRPr lang="en-US" sz="3600" dirty="0"/>
          </a:p>
        </p:txBody>
      </p:sp>
      <p:pic>
        <p:nvPicPr>
          <p:cNvPr id="2050" name="Picture 2" descr="C:\Users\brownec\Desktop\000142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819400"/>
            <a:ext cx="2514601" cy="307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2821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chemeClr val="tx1"/>
                </a:solidFill>
                <a:effectLst/>
              </a:rPr>
              <a:t>Adult-Child Relationships</a:t>
            </a:r>
            <a:endParaRPr lang="en-US" sz="3600" dirty="0">
              <a:solidFill>
                <a:schemeClr val="tx1"/>
              </a:solidFill>
              <a:effectLst/>
            </a:endParaRPr>
          </a:p>
        </p:txBody>
      </p:sp>
      <p:sp>
        <p:nvSpPr>
          <p:cNvPr id="3" name="Content Placeholder 2"/>
          <p:cNvSpPr>
            <a:spLocks noGrp="1"/>
          </p:cNvSpPr>
          <p:nvPr>
            <p:ph idx="1"/>
          </p:nvPr>
        </p:nvSpPr>
        <p:spPr>
          <a:xfrm>
            <a:off x="1219200" y="990600"/>
            <a:ext cx="7714488" cy="5867400"/>
          </a:xfrm>
        </p:spPr>
        <p:txBody>
          <a:bodyPr>
            <a:normAutofit/>
          </a:bodyPr>
          <a:lstStyle/>
          <a:p>
            <a:r>
              <a:rPr lang="en-US" sz="2800" dirty="0" smtClean="0"/>
              <a:t>Acknowledge each child’s unique characteristics and family culture</a:t>
            </a:r>
          </a:p>
          <a:p>
            <a:r>
              <a:rPr lang="en-US" sz="2800" dirty="0" smtClean="0"/>
              <a:t>Respond sensitively to cues and behaviors</a:t>
            </a:r>
          </a:p>
          <a:p>
            <a:r>
              <a:rPr lang="en-US" sz="2800" dirty="0" smtClean="0"/>
              <a:t>Tune into feelings and empathize</a:t>
            </a:r>
          </a:p>
          <a:p>
            <a:r>
              <a:rPr lang="en-US" sz="2800" dirty="0" smtClean="0"/>
              <a:t>Form a trusting relationship</a:t>
            </a:r>
          </a:p>
          <a:p>
            <a:endParaRPr lang="en-US" sz="28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4267200"/>
            <a:ext cx="6477000" cy="2362200"/>
          </a:xfrm>
          <a:prstGeom prst="rect">
            <a:avLst/>
          </a:prstGeom>
        </p:spPr>
      </p:pic>
    </p:spTree>
    <p:extLst>
      <p:ext uri="{BB962C8B-B14F-4D97-AF65-F5344CB8AC3E}">
        <p14:creationId xmlns:p14="http://schemas.microsoft.com/office/powerpoint/2010/main" val="1122555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638288" cy="1143000"/>
          </a:xfrm>
        </p:spPr>
        <p:txBody>
          <a:bodyPr/>
          <a:lstStyle/>
          <a:p>
            <a:pPr algn="ctr"/>
            <a:r>
              <a:rPr lang="en-US" sz="3600" dirty="0" smtClean="0">
                <a:solidFill>
                  <a:srgbClr val="000000"/>
                </a:solidFill>
                <a:effectLst/>
              </a:rPr>
              <a:t>Reading the Cues</a:t>
            </a:r>
            <a:endParaRPr lang="en-US" sz="3600" dirty="0">
              <a:solidFill>
                <a:srgbClr val="000000"/>
              </a:solidFill>
              <a:effectLst/>
            </a:endParaRPr>
          </a:p>
        </p:txBody>
      </p:sp>
      <p:sp>
        <p:nvSpPr>
          <p:cNvPr id="3" name="Content Placeholder 2"/>
          <p:cNvSpPr>
            <a:spLocks noGrp="1"/>
          </p:cNvSpPr>
          <p:nvPr>
            <p:ph idx="1"/>
          </p:nvPr>
        </p:nvSpPr>
        <p:spPr>
          <a:xfrm>
            <a:off x="1066800" y="1447800"/>
            <a:ext cx="8077200" cy="4953000"/>
          </a:xfrm>
        </p:spPr>
        <p:txBody>
          <a:bodyPr/>
          <a:lstStyle/>
          <a:p>
            <a:pPr marL="82296" indent="0">
              <a:buNone/>
            </a:pPr>
            <a:r>
              <a:rPr lang="en-US" dirty="0" smtClean="0"/>
              <a:t>How do </a:t>
            </a:r>
            <a:r>
              <a:rPr lang="en-US" dirty="0"/>
              <a:t>infants and toddlers </a:t>
            </a:r>
            <a:r>
              <a:rPr lang="en-US" dirty="0" smtClean="0"/>
              <a:t>communicate? </a:t>
            </a:r>
            <a:endParaRPr lang="en-US" dirty="0"/>
          </a:p>
          <a:p>
            <a:r>
              <a:rPr lang="en-US" dirty="0"/>
              <a:t>Engagement and disengagement cues</a:t>
            </a:r>
          </a:p>
          <a:p>
            <a:pPr lvl="1"/>
            <a:r>
              <a:rPr lang="en-US" dirty="0" smtClean="0"/>
              <a:t>crying</a:t>
            </a:r>
            <a:r>
              <a:rPr lang="en-US" dirty="0"/>
              <a:t>, </a:t>
            </a:r>
            <a:r>
              <a:rPr lang="en-US" dirty="0" smtClean="0"/>
              <a:t>laughing, language</a:t>
            </a:r>
            <a:endParaRPr lang="en-US" dirty="0"/>
          </a:p>
          <a:p>
            <a:pPr lvl="1"/>
            <a:r>
              <a:rPr lang="en-US" dirty="0" smtClean="0"/>
              <a:t>facial </a:t>
            </a:r>
            <a:r>
              <a:rPr lang="en-US" dirty="0"/>
              <a:t>expression, gaze </a:t>
            </a:r>
          </a:p>
          <a:p>
            <a:pPr lvl="1"/>
            <a:r>
              <a:rPr lang="en-US" dirty="0" smtClean="0"/>
              <a:t>gestures</a:t>
            </a:r>
            <a:endParaRPr lang="en-US" dirty="0"/>
          </a:p>
        </p:txBody>
      </p:sp>
      <p:pic>
        <p:nvPicPr>
          <p:cNvPr id="1026" name="Picture 2" descr="C:\Users\brownec\Desktop\000142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231" y="4419600"/>
            <a:ext cx="2851369" cy="19003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brownec\Desktop\00014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352800"/>
            <a:ext cx="2119669"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1899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chemeClr val="tx1"/>
                </a:solidFill>
                <a:effectLst/>
              </a:rPr>
              <a:t>Responding to Cues</a:t>
            </a:r>
            <a:endParaRPr lang="en-US" sz="3600" dirty="0">
              <a:solidFill>
                <a:schemeClr val="tx1"/>
              </a:solidFill>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69568266"/>
              </p:ext>
            </p:extLst>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26253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498080" cy="3154362"/>
          </a:xfrm>
        </p:spPr>
        <p:txBody>
          <a:bodyPr/>
          <a:lstStyle/>
          <a:p>
            <a:pPr algn="ctr"/>
            <a:r>
              <a:rPr lang="en-US" dirty="0" smtClean="0"/>
              <a:t>Group Courtesies</a:t>
            </a:r>
            <a:endParaRPr lang="en-US" dirty="0"/>
          </a:p>
        </p:txBody>
      </p:sp>
      <p:sp>
        <p:nvSpPr>
          <p:cNvPr id="3" name="Content Placeholder 2"/>
          <p:cNvSpPr>
            <a:spLocks noGrp="1"/>
          </p:cNvSpPr>
          <p:nvPr>
            <p:ph idx="1"/>
          </p:nvPr>
        </p:nvSpPr>
        <p:spPr>
          <a:xfrm>
            <a:off x="1219200" y="457200"/>
            <a:ext cx="7498080" cy="5867400"/>
          </a:xfrm>
        </p:spPr>
        <p:txBody>
          <a:bodyPr/>
          <a:lstStyle/>
          <a:p>
            <a:pPr marL="1947672" lvl="8" indent="0" algn="ctr">
              <a:buNone/>
            </a:pPr>
            <a:endParaRPr lang="en-US" dirty="0" smtClean="0"/>
          </a:p>
        </p:txBody>
      </p:sp>
    </p:spTree>
    <p:extLst>
      <p:ext uri="{BB962C8B-B14F-4D97-AF65-F5344CB8AC3E}">
        <p14:creationId xmlns:p14="http://schemas.microsoft.com/office/powerpoint/2010/main" val="3922112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solidFill>
                  <a:schemeClr val="tx1"/>
                </a:solidFill>
                <a:effectLst/>
              </a:rPr>
              <a:t>Creating a Positive </a:t>
            </a:r>
            <a:br>
              <a:rPr lang="en-US" sz="3600" dirty="0" smtClean="0">
                <a:solidFill>
                  <a:schemeClr val="tx1"/>
                </a:solidFill>
                <a:effectLst/>
              </a:rPr>
            </a:br>
            <a:r>
              <a:rPr lang="en-US" sz="3600" dirty="0" smtClean="0">
                <a:solidFill>
                  <a:schemeClr val="tx1"/>
                </a:solidFill>
                <a:effectLst/>
              </a:rPr>
              <a:t>Relational Climate</a:t>
            </a:r>
            <a:endParaRPr lang="en-US" sz="3600" dirty="0">
              <a:solidFill>
                <a:schemeClr val="tx1"/>
              </a:solidFill>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218163"/>
              </p:ext>
            </p:extLst>
          </p:nvPr>
        </p:nvGraphicFramePr>
        <p:xfrm>
          <a:off x="1435100" y="1447800"/>
          <a:ext cx="749935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4970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77200" cy="1524000"/>
          </a:xfrm>
        </p:spPr>
        <p:txBody>
          <a:bodyPr>
            <a:noAutofit/>
          </a:bodyPr>
          <a:lstStyle/>
          <a:p>
            <a:pPr algn="ctr"/>
            <a:r>
              <a:rPr lang="en-US" sz="3600" dirty="0" smtClean="0">
                <a:solidFill>
                  <a:schemeClr val="tx1"/>
                </a:solidFill>
                <a:effectLst/>
              </a:rPr>
              <a:t>Routines and Schedules</a:t>
            </a:r>
            <a:endParaRPr lang="en-US" sz="3600" dirty="0">
              <a:solidFill>
                <a:schemeClr val="tx1"/>
              </a:solidFill>
              <a:effectLst/>
            </a:endParaRPr>
          </a:p>
        </p:txBody>
      </p:sp>
      <p:sp>
        <p:nvSpPr>
          <p:cNvPr id="3" name="Content Placeholder 2"/>
          <p:cNvSpPr>
            <a:spLocks noGrp="1"/>
          </p:cNvSpPr>
          <p:nvPr>
            <p:ph idx="1"/>
          </p:nvPr>
        </p:nvSpPr>
        <p:spPr>
          <a:xfrm>
            <a:off x="1600200" y="1447800"/>
            <a:ext cx="7239000" cy="5105400"/>
          </a:xfrm>
        </p:spPr>
        <p:txBody>
          <a:bodyPr>
            <a:normAutofit/>
          </a:bodyPr>
          <a:lstStyle/>
          <a:p>
            <a:r>
              <a:rPr lang="en-US" sz="2800" dirty="0" smtClean="0"/>
              <a:t>Individualized</a:t>
            </a:r>
          </a:p>
          <a:p>
            <a:r>
              <a:rPr lang="en-US" sz="2800" dirty="0" smtClean="0"/>
              <a:t>Unhurried</a:t>
            </a:r>
          </a:p>
          <a:p>
            <a:r>
              <a:rPr lang="en-US" sz="2800" dirty="0" smtClean="0"/>
              <a:t>Predictable</a:t>
            </a:r>
          </a:p>
          <a:p>
            <a:pPr marL="82296" indent="0">
              <a:buNone/>
            </a:pPr>
            <a:endParaRPr lang="en-US" sz="2800" dirty="0"/>
          </a:p>
        </p:txBody>
      </p:sp>
      <p:pic>
        <p:nvPicPr>
          <p:cNvPr id="1026" name="Picture 2" descr="C:\Users\brownec\Desktop\shutterstock_967576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971800"/>
            <a:ext cx="6400800" cy="354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352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3600" dirty="0" smtClean="0">
                <a:solidFill>
                  <a:schemeClr val="tx1"/>
                </a:solidFill>
                <a:effectLst/>
              </a:rPr>
              <a:t>Facilitating Exploration</a:t>
            </a:r>
            <a:endParaRPr lang="en-US" sz="3600" dirty="0">
              <a:solidFill>
                <a:schemeClr val="tx1"/>
              </a:solidFill>
              <a:effectLst/>
            </a:endParaRPr>
          </a:p>
        </p:txBody>
      </p:sp>
      <p:sp>
        <p:nvSpPr>
          <p:cNvPr id="3" name="Content Placeholder 2"/>
          <p:cNvSpPr>
            <a:spLocks noGrp="1"/>
          </p:cNvSpPr>
          <p:nvPr>
            <p:ph idx="1"/>
          </p:nvPr>
        </p:nvSpPr>
        <p:spPr>
          <a:xfrm>
            <a:off x="1219200" y="1447800"/>
            <a:ext cx="7848600" cy="5257800"/>
          </a:xfrm>
        </p:spPr>
        <p:txBody>
          <a:bodyPr>
            <a:normAutofit/>
          </a:bodyPr>
          <a:lstStyle/>
          <a:p>
            <a:endParaRPr lang="en-US" sz="2800" dirty="0" smtClean="0"/>
          </a:p>
          <a:p>
            <a:endParaRPr lang="en-US" sz="2800" dirty="0"/>
          </a:p>
          <a:p>
            <a:endParaRPr lang="en-US" sz="2800" dirty="0" smtClean="0"/>
          </a:p>
          <a:p>
            <a:endParaRPr lang="en-US" sz="2800" dirty="0"/>
          </a:p>
          <a:p>
            <a:endParaRPr lang="en-US" sz="2800" dirty="0" smtClean="0"/>
          </a:p>
          <a:p>
            <a:endParaRPr lang="en-US" sz="2800" dirty="0" smtClean="0"/>
          </a:p>
          <a:p>
            <a:r>
              <a:rPr lang="en-US" sz="2800" dirty="0" smtClean="0"/>
              <a:t>The environment is prepared</a:t>
            </a:r>
          </a:p>
          <a:p>
            <a:r>
              <a:rPr lang="en-US" sz="2800" dirty="0" smtClean="0"/>
              <a:t>The child directs the experience</a:t>
            </a:r>
            <a:endParaRPr lang="en-US" sz="2800" dirty="0"/>
          </a:p>
          <a:p>
            <a:r>
              <a:rPr lang="en-US" sz="2800" dirty="0" smtClean="0"/>
              <a:t>The caregiver extends the exploration</a:t>
            </a:r>
          </a:p>
          <a:p>
            <a:r>
              <a:rPr lang="en-US" sz="2800" dirty="0" smtClean="0"/>
              <a:t>The schedule allows ample time</a:t>
            </a:r>
          </a:p>
          <a:p>
            <a:endParaRPr lang="en-US" sz="2800" dirty="0" smtClean="0">
              <a:hlinkClick r:id="rId3"/>
            </a:endParaRPr>
          </a:p>
          <a:p>
            <a:endParaRPr lang="en-US" sz="2800" dirty="0">
              <a:hlinkClick r:id="rId3"/>
            </a:endParaRPr>
          </a:p>
          <a:p>
            <a:pPr marL="82296" indent="0">
              <a:buNone/>
            </a:pPr>
            <a:endParaRPr lang="en-US" sz="2800" dirty="0"/>
          </a:p>
        </p:txBody>
      </p:sp>
      <p:pic>
        <p:nvPicPr>
          <p:cNvPr id="4098" name="Picture 2" descr="C:\Users\brownec\Desktop\shutterstock_1064299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1312069"/>
            <a:ext cx="2209800" cy="3107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007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181" y="228600"/>
            <a:ext cx="8534400" cy="1066800"/>
          </a:xfrm>
        </p:spPr>
        <p:txBody>
          <a:bodyPr>
            <a:noAutofit/>
          </a:bodyPr>
          <a:lstStyle/>
          <a:p>
            <a:pPr algn="ctr"/>
            <a:r>
              <a:rPr lang="en-US" sz="3600" dirty="0" smtClean="0">
                <a:solidFill>
                  <a:schemeClr val="tx1"/>
                </a:solidFill>
                <a:effectLst/>
              </a:rPr>
              <a:t>    Cultural Responsiveness</a:t>
            </a:r>
            <a:endParaRPr lang="en-US" sz="3600" dirty="0">
              <a:solidFill>
                <a:schemeClr val="tx1"/>
              </a:solidFill>
              <a:effectLst/>
            </a:endParaRPr>
          </a:p>
        </p:txBody>
      </p:sp>
      <p:sp>
        <p:nvSpPr>
          <p:cNvPr id="3" name="Content Placeholder 2"/>
          <p:cNvSpPr>
            <a:spLocks noGrp="1"/>
          </p:cNvSpPr>
          <p:nvPr>
            <p:ph idx="1"/>
          </p:nvPr>
        </p:nvSpPr>
        <p:spPr/>
        <p:txBody>
          <a:bodyPr>
            <a:normAutofit fontScale="92500" lnSpcReduction="10000"/>
          </a:bodyPr>
          <a:lstStyle/>
          <a:p>
            <a:r>
              <a:rPr lang="en-US" dirty="0" smtClean="0"/>
              <a:t>Create a climate that models respect, inclusion, and pride in all families’ cultures</a:t>
            </a:r>
          </a:p>
          <a:p>
            <a:endParaRPr lang="en-US" dirty="0" smtClean="0"/>
          </a:p>
          <a:p>
            <a:r>
              <a:rPr lang="en-US" dirty="0" smtClean="0"/>
              <a:t>Maintain an environment and implement caregiving practices that incorporate culturally and linguistically responsive methods</a:t>
            </a:r>
          </a:p>
          <a:p>
            <a:endParaRPr lang="en-US" dirty="0" smtClean="0"/>
          </a:p>
          <a:p>
            <a:r>
              <a:rPr lang="en-US" dirty="0"/>
              <a:t>Provide opportunities for authentic conversations</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33650463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chemeClr val="tx1"/>
                </a:solidFill>
                <a:effectLst/>
              </a:rPr>
              <a:t>Relationships with Families</a:t>
            </a:r>
            <a:endParaRPr lang="en-US" sz="3600" dirty="0">
              <a:solidFill>
                <a:schemeClr val="tx1"/>
              </a:solidFill>
              <a:effectLst/>
            </a:endParaRPr>
          </a:p>
        </p:txBody>
      </p:sp>
      <p:sp>
        <p:nvSpPr>
          <p:cNvPr id="3" name="Content Placeholder 2"/>
          <p:cNvSpPr>
            <a:spLocks noGrp="1"/>
          </p:cNvSpPr>
          <p:nvPr>
            <p:ph idx="1"/>
          </p:nvPr>
        </p:nvSpPr>
        <p:spPr/>
        <p:txBody>
          <a:bodyPr/>
          <a:lstStyle/>
          <a:p>
            <a:endParaRPr lang="en-US" dirty="0" smtClean="0"/>
          </a:p>
          <a:p>
            <a:r>
              <a:rPr lang="en-US" dirty="0" smtClean="0"/>
              <a:t>Communication</a:t>
            </a:r>
          </a:p>
          <a:p>
            <a:endParaRPr lang="en-US" dirty="0" smtClean="0"/>
          </a:p>
          <a:p>
            <a:r>
              <a:rPr lang="en-US" dirty="0" smtClean="0"/>
              <a:t>Respect</a:t>
            </a:r>
          </a:p>
          <a:p>
            <a:endParaRPr lang="en-US" dirty="0" smtClean="0"/>
          </a:p>
          <a:p>
            <a:r>
              <a:rPr lang="en-US" dirty="0" smtClean="0"/>
              <a:t>Collaboration</a:t>
            </a:r>
          </a:p>
          <a:p>
            <a:endParaRPr lang="en-US" dirty="0" smtClean="0"/>
          </a:p>
          <a:p>
            <a:r>
              <a:rPr lang="en-US" dirty="0" smtClean="0"/>
              <a:t>Flexibility</a:t>
            </a:r>
            <a:endParaRPr lang="en-US" dirty="0"/>
          </a:p>
        </p:txBody>
      </p:sp>
    </p:spTree>
    <p:extLst>
      <p:ext uri="{BB962C8B-B14F-4D97-AF65-F5344CB8AC3E}">
        <p14:creationId xmlns:p14="http://schemas.microsoft.com/office/powerpoint/2010/main" val="11797656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effectLst/>
              </a:rPr>
              <a:t>What Does This Look Like?</a:t>
            </a:r>
            <a:endParaRPr lang="en-US" dirty="0">
              <a:effectLst/>
            </a:endParaRPr>
          </a:p>
        </p:txBody>
      </p:sp>
      <p:sp>
        <p:nvSpPr>
          <p:cNvPr id="3" name="Content Placeholder 2"/>
          <p:cNvSpPr>
            <a:spLocks noGrp="1"/>
          </p:cNvSpPr>
          <p:nvPr>
            <p:ph idx="1"/>
          </p:nvPr>
        </p:nvSpPr>
        <p:spPr/>
        <p:txBody>
          <a:bodyPr/>
          <a:lstStyle/>
          <a:p>
            <a:endParaRPr lang="en-US" dirty="0" smtClean="0">
              <a:hlinkClick r:id="rId2"/>
            </a:endParaRPr>
          </a:p>
          <a:p>
            <a:pPr marL="82296" indent="0">
              <a:buNone/>
            </a:pPr>
            <a:endParaRPr lang="en-US" dirty="0" smtClean="0">
              <a:hlinkClick r:id="rId2"/>
            </a:endParaRPr>
          </a:p>
          <a:p>
            <a:endParaRPr lang="en-US" dirty="0">
              <a:hlinkClick r:id="rId2"/>
            </a:endParaRPr>
          </a:p>
          <a:p>
            <a:r>
              <a:rPr lang="en-US" dirty="0" smtClean="0">
                <a:hlinkClick r:id="rId2"/>
              </a:rPr>
              <a:t>what </a:t>
            </a:r>
            <a:r>
              <a:rPr lang="en-US" dirty="0">
                <a:hlinkClick r:id="rId2"/>
              </a:rPr>
              <a:t>babies need from caregivers</a:t>
            </a:r>
            <a:r>
              <a:rPr lang="en-US" dirty="0"/>
              <a:t> </a:t>
            </a:r>
          </a:p>
          <a:p>
            <a:endParaRPr lang="en-US" dirty="0"/>
          </a:p>
        </p:txBody>
      </p:sp>
    </p:spTree>
    <p:extLst>
      <p:ext uri="{BB962C8B-B14F-4D97-AF65-F5344CB8AC3E}">
        <p14:creationId xmlns:p14="http://schemas.microsoft.com/office/powerpoint/2010/main" val="13071637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866888" cy="1524000"/>
          </a:xfrm>
        </p:spPr>
        <p:txBody>
          <a:bodyPr>
            <a:normAutofit/>
          </a:bodyPr>
          <a:lstStyle/>
          <a:p>
            <a:pPr algn="ctr"/>
            <a:r>
              <a:rPr lang="en-US" sz="4400" dirty="0">
                <a:solidFill>
                  <a:srgbClr val="000000"/>
                </a:solidFill>
              </a:rPr>
              <a:t>Small Group </a:t>
            </a:r>
            <a:r>
              <a:rPr lang="en-US" sz="4400" dirty="0" smtClean="0">
                <a:solidFill>
                  <a:srgbClr val="000000"/>
                </a:solidFill>
              </a:rPr>
              <a:t>Activity </a:t>
            </a:r>
            <a:br>
              <a:rPr lang="en-US" sz="4400" dirty="0" smtClean="0">
                <a:solidFill>
                  <a:srgbClr val="000000"/>
                </a:solidFill>
              </a:rPr>
            </a:br>
            <a:r>
              <a:rPr lang="en-US" sz="2400" dirty="0" smtClean="0">
                <a:solidFill>
                  <a:srgbClr val="000000"/>
                </a:solidFill>
              </a:rPr>
              <a:t>(Pair and Share)</a:t>
            </a:r>
            <a:endParaRPr lang="en-US" sz="2400" dirty="0"/>
          </a:p>
        </p:txBody>
      </p:sp>
      <p:sp>
        <p:nvSpPr>
          <p:cNvPr id="3" name="Content Placeholder 2"/>
          <p:cNvSpPr>
            <a:spLocks noGrp="1"/>
          </p:cNvSpPr>
          <p:nvPr>
            <p:ph idx="1"/>
          </p:nvPr>
        </p:nvSpPr>
        <p:spPr>
          <a:xfrm>
            <a:off x="1435608" y="1676400"/>
            <a:ext cx="7498080" cy="4876800"/>
          </a:xfrm>
        </p:spPr>
        <p:txBody>
          <a:bodyPr>
            <a:normAutofit lnSpcReduction="10000"/>
          </a:bodyPr>
          <a:lstStyle/>
          <a:p>
            <a:pPr marL="541782" indent="-514350">
              <a:buAutoNum type="arabicPeriod"/>
            </a:pPr>
            <a:r>
              <a:rPr lang="en-US" sz="2800" dirty="0"/>
              <a:t>Choose at least one </a:t>
            </a:r>
            <a:r>
              <a:rPr lang="en-US" sz="2800" dirty="0" smtClean="0"/>
              <a:t>scenario from the list </a:t>
            </a:r>
            <a:r>
              <a:rPr lang="en-US" sz="2800" dirty="0"/>
              <a:t>or create your </a:t>
            </a:r>
            <a:r>
              <a:rPr lang="en-US" sz="2800" dirty="0" smtClean="0"/>
              <a:t>own.</a:t>
            </a:r>
          </a:p>
          <a:p>
            <a:pPr marL="541782" indent="-514350">
              <a:buAutoNum type="arabicPeriod"/>
            </a:pPr>
            <a:endParaRPr lang="en-US" sz="2800" dirty="0"/>
          </a:p>
          <a:p>
            <a:pPr marL="541782" indent="-514350">
              <a:buAutoNum type="arabicPeriod"/>
            </a:pPr>
            <a:r>
              <a:rPr lang="en-US" sz="2800" dirty="0"/>
              <a:t>Come up with an interaction that is NOT responsive to the child</a:t>
            </a:r>
            <a:r>
              <a:rPr lang="en-US" sz="2800" dirty="0" smtClean="0"/>
              <a:t>.</a:t>
            </a:r>
          </a:p>
          <a:p>
            <a:pPr marL="541782" indent="-514350">
              <a:buAutoNum type="arabicPeriod"/>
            </a:pPr>
            <a:endParaRPr lang="en-US" sz="2800" dirty="0"/>
          </a:p>
          <a:p>
            <a:pPr marL="541782" indent="-514350">
              <a:buAutoNum type="arabicPeriod"/>
            </a:pPr>
            <a:r>
              <a:rPr lang="en-US" sz="2800" dirty="0"/>
              <a:t>Come up with an interaction that IS responsive to the </a:t>
            </a:r>
            <a:r>
              <a:rPr lang="en-US" sz="2800" dirty="0" smtClean="0"/>
              <a:t>child.</a:t>
            </a:r>
          </a:p>
          <a:p>
            <a:pPr marL="541782" indent="-514350">
              <a:buAutoNum type="arabicPeriod"/>
            </a:pPr>
            <a:endParaRPr lang="en-US" sz="2800" dirty="0" smtClean="0"/>
          </a:p>
          <a:p>
            <a:pPr marL="541782" indent="-514350">
              <a:buAutoNum type="arabicPeriod"/>
            </a:pPr>
            <a:r>
              <a:rPr lang="en-US" sz="2800" dirty="0" smtClean="0"/>
              <a:t>Discuss the possible results from the interactions.</a:t>
            </a:r>
            <a:endParaRPr lang="en-US" sz="2800" dirty="0"/>
          </a:p>
          <a:p>
            <a:endParaRPr lang="en-US" dirty="0"/>
          </a:p>
        </p:txBody>
      </p:sp>
    </p:spTree>
    <p:extLst>
      <p:ext uri="{BB962C8B-B14F-4D97-AF65-F5344CB8AC3E}">
        <p14:creationId xmlns:p14="http://schemas.microsoft.com/office/powerpoint/2010/main" val="16342974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638288" cy="1143000"/>
          </a:xfrm>
        </p:spPr>
        <p:txBody>
          <a:bodyPr>
            <a:normAutofit/>
          </a:bodyPr>
          <a:lstStyle/>
          <a:p>
            <a:pPr algn="ctr"/>
            <a:r>
              <a:rPr lang="en-US" sz="3600" dirty="0" smtClean="0">
                <a:solidFill>
                  <a:srgbClr val="000000"/>
                </a:solidFill>
                <a:effectLst/>
              </a:rPr>
              <a:t>Challenges at </a:t>
            </a:r>
            <a:r>
              <a:rPr lang="en-US" sz="3600" dirty="0">
                <a:solidFill>
                  <a:srgbClr val="000000"/>
                </a:solidFill>
                <a:effectLst/>
              </a:rPr>
              <a:t>t</a:t>
            </a:r>
            <a:r>
              <a:rPr lang="en-US" sz="3600" dirty="0" smtClean="0">
                <a:solidFill>
                  <a:srgbClr val="000000"/>
                </a:solidFill>
                <a:effectLst/>
              </a:rPr>
              <a:t>he </a:t>
            </a:r>
            <a:r>
              <a:rPr lang="en-US" sz="3600" dirty="0">
                <a:solidFill>
                  <a:srgbClr val="000000"/>
                </a:solidFill>
                <a:effectLst/>
              </a:rPr>
              <a:t>P</a:t>
            </a:r>
            <a:r>
              <a:rPr lang="en-US" sz="3600" dirty="0" smtClean="0">
                <a:solidFill>
                  <a:srgbClr val="000000"/>
                </a:solidFill>
                <a:effectLst/>
              </a:rPr>
              <a:t>rogram </a:t>
            </a:r>
            <a:r>
              <a:rPr lang="en-US" sz="3600" dirty="0">
                <a:solidFill>
                  <a:srgbClr val="000000"/>
                </a:solidFill>
                <a:effectLst/>
              </a:rPr>
              <a:t>L</a:t>
            </a:r>
            <a:r>
              <a:rPr lang="en-US" sz="3600" dirty="0" smtClean="0">
                <a:solidFill>
                  <a:srgbClr val="000000"/>
                </a:solidFill>
                <a:effectLst/>
              </a:rPr>
              <a:t>evel</a:t>
            </a:r>
            <a:endParaRPr lang="en-US" sz="3600" dirty="0">
              <a:solidFill>
                <a:srgbClr val="000000"/>
              </a:solidFill>
              <a:effectLst/>
            </a:endParaRPr>
          </a:p>
        </p:txBody>
      </p:sp>
      <p:sp>
        <p:nvSpPr>
          <p:cNvPr id="3" name="Content Placeholder 2"/>
          <p:cNvSpPr>
            <a:spLocks noGrp="1"/>
          </p:cNvSpPr>
          <p:nvPr>
            <p:ph idx="1"/>
          </p:nvPr>
        </p:nvSpPr>
        <p:spPr>
          <a:xfrm>
            <a:off x="1435608" y="1752600"/>
            <a:ext cx="7498080" cy="4495800"/>
          </a:xfrm>
        </p:spPr>
        <p:txBody>
          <a:bodyPr>
            <a:normAutofit/>
          </a:bodyPr>
          <a:lstStyle/>
          <a:p>
            <a:r>
              <a:rPr lang="en-US" sz="2800" dirty="0" smtClean="0"/>
              <a:t>Lack of support</a:t>
            </a:r>
          </a:p>
          <a:p>
            <a:endParaRPr lang="en-US" sz="2800" dirty="0" smtClean="0"/>
          </a:p>
          <a:p>
            <a:r>
              <a:rPr lang="en-US" sz="2800" dirty="0" smtClean="0"/>
              <a:t>Lack of resources</a:t>
            </a:r>
          </a:p>
          <a:p>
            <a:endParaRPr lang="en-US" sz="2800" dirty="0" smtClean="0"/>
          </a:p>
          <a:p>
            <a:r>
              <a:rPr lang="en-US" sz="2800" dirty="0" smtClean="0"/>
              <a:t>Lack of professional development in infant and toddler development</a:t>
            </a:r>
            <a:r>
              <a:rPr lang="en-US" sz="2800" dirty="0"/>
              <a:t> </a:t>
            </a:r>
            <a:r>
              <a:rPr lang="en-US" sz="2800" dirty="0" smtClean="0"/>
              <a:t>and culturally </a:t>
            </a:r>
            <a:r>
              <a:rPr lang="en-US" sz="2800" dirty="0"/>
              <a:t>competent </a:t>
            </a:r>
            <a:r>
              <a:rPr lang="en-US" sz="2800" dirty="0" smtClean="0"/>
              <a:t>practices</a:t>
            </a:r>
          </a:p>
          <a:p>
            <a:endParaRPr lang="en-US" sz="2800" dirty="0" smtClean="0"/>
          </a:p>
          <a:p>
            <a:r>
              <a:rPr lang="en-US" sz="2800" dirty="0" smtClean="0"/>
              <a:t>Lack of a positive organizational climate</a:t>
            </a:r>
            <a:endParaRPr lang="en-US" sz="2800" dirty="0"/>
          </a:p>
        </p:txBody>
      </p:sp>
    </p:spTree>
    <p:extLst>
      <p:ext uri="{BB962C8B-B14F-4D97-AF65-F5344CB8AC3E}">
        <p14:creationId xmlns:p14="http://schemas.microsoft.com/office/powerpoint/2010/main" val="342878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chemeClr val="tx1"/>
                </a:solidFill>
                <a:effectLst/>
              </a:rPr>
              <a:t>Self-Assessment</a:t>
            </a:r>
            <a:endParaRPr lang="en-US" sz="3600" dirty="0">
              <a:solidFill>
                <a:schemeClr val="tx1"/>
              </a:solidFill>
              <a:effectLst/>
            </a:endParaRPr>
          </a:p>
        </p:txBody>
      </p:sp>
      <p:sp>
        <p:nvSpPr>
          <p:cNvPr id="3" name="Content Placeholder 2"/>
          <p:cNvSpPr>
            <a:spLocks noGrp="1"/>
          </p:cNvSpPr>
          <p:nvPr>
            <p:ph idx="1"/>
          </p:nvPr>
        </p:nvSpPr>
        <p:spPr>
          <a:xfrm>
            <a:off x="1524000" y="1371600"/>
            <a:ext cx="7239000" cy="4648200"/>
          </a:xfrm>
        </p:spPr>
        <p:txBody>
          <a:bodyPr/>
          <a:lstStyle/>
          <a:p>
            <a:endParaRPr lang="en-US" dirty="0" smtClean="0"/>
          </a:p>
          <a:p>
            <a:r>
              <a:rPr lang="en-US" dirty="0" smtClean="0"/>
              <a:t>Complete the self-assessment</a:t>
            </a:r>
          </a:p>
          <a:p>
            <a:endParaRPr lang="en-US" dirty="0" smtClean="0"/>
          </a:p>
          <a:p>
            <a:pPr lvl="1"/>
            <a:r>
              <a:rPr lang="en-US" dirty="0" smtClean="0"/>
              <a:t>Which practices do you feel good about?</a:t>
            </a:r>
          </a:p>
          <a:p>
            <a:pPr lvl="1"/>
            <a:endParaRPr lang="en-US" dirty="0"/>
          </a:p>
          <a:p>
            <a:pPr lvl="1"/>
            <a:endParaRPr lang="en-US" dirty="0" smtClean="0"/>
          </a:p>
        </p:txBody>
      </p:sp>
    </p:spTree>
    <p:extLst>
      <p:ext uri="{BB962C8B-B14F-4D97-AF65-F5344CB8AC3E}">
        <p14:creationId xmlns:p14="http://schemas.microsoft.com/office/powerpoint/2010/main" val="24666231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chemeClr val="tx1"/>
                </a:solidFill>
                <a:effectLst/>
              </a:rPr>
              <a:t>Professional Action Plan</a:t>
            </a:r>
            <a:endParaRPr lang="en-US" sz="3600" dirty="0">
              <a:solidFill>
                <a:schemeClr val="tx1"/>
              </a:solidFill>
              <a:effectLst/>
            </a:endParaRPr>
          </a:p>
        </p:txBody>
      </p:sp>
      <p:sp>
        <p:nvSpPr>
          <p:cNvPr id="3" name="Content Placeholder 2"/>
          <p:cNvSpPr>
            <a:spLocks noGrp="1"/>
          </p:cNvSpPr>
          <p:nvPr>
            <p:ph idx="1"/>
          </p:nvPr>
        </p:nvSpPr>
        <p:spPr/>
        <p:txBody>
          <a:bodyPr>
            <a:normAutofit lnSpcReduction="10000"/>
          </a:bodyPr>
          <a:lstStyle/>
          <a:p>
            <a:r>
              <a:rPr lang="en-US" dirty="0" smtClean="0"/>
              <a:t>Identify your next steps</a:t>
            </a:r>
          </a:p>
          <a:p>
            <a:endParaRPr lang="en-US" dirty="0"/>
          </a:p>
          <a:p>
            <a:pPr lvl="1"/>
            <a:r>
              <a:rPr lang="en-US" dirty="0" smtClean="0"/>
              <a:t>What </a:t>
            </a:r>
            <a:r>
              <a:rPr lang="en-US" dirty="0"/>
              <a:t>is a change you wish to make immediately</a:t>
            </a:r>
            <a:r>
              <a:rPr lang="en-US" dirty="0" smtClean="0"/>
              <a:t>?</a:t>
            </a:r>
          </a:p>
          <a:p>
            <a:pPr lvl="1"/>
            <a:endParaRPr lang="en-US" dirty="0"/>
          </a:p>
          <a:p>
            <a:pPr lvl="1"/>
            <a:r>
              <a:rPr lang="en-US" dirty="0"/>
              <a:t>What do you see as a future goal</a:t>
            </a:r>
            <a:r>
              <a:rPr lang="en-US" dirty="0" smtClean="0"/>
              <a:t>?</a:t>
            </a:r>
          </a:p>
          <a:p>
            <a:pPr lvl="1"/>
            <a:endParaRPr lang="en-US" dirty="0"/>
          </a:p>
          <a:p>
            <a:pPr lvl="1"/>
            <a:r>
              <a:rPr lang="en-US" dirty="0"/>
              <a:t>What challenges might you face? </a:t>
            </a:r>
            <a:endParaRPr lang="en-US" dirty="0" smtClean="0"/>
          </a:p>
          <a:p>
            <a:pPr marL="402336" lvl="1" indent="0">
              <a:buNone/>
            </a:pPr>
            <a:endParaRPr lang="en-US" dirty="0"/>
          </a:p>
          <a:p>
            <a:pPr lvl="1"/>
            <a:r>
              <a:rPr lang="en-US" dirty="0"/>
              <a:t>What resources do you have?</a:t>
            </a:r>
          </a:p>
          <a:p>
            <a:pPr marL="0" indent="0" algn="ctr">
              <a:buNone/>
            </a:pPr>
            <a:endParaRPr lang="en-US" dirty="0"/>
          </a:p>
        </p:txBody>
      </p:sp>
    </p:spTree>
    <p:extLst>
      <p:ext uri="{BB962C8B-B14F-4D97-AF65-F5344CB8AC3E}">
        <p14:creationId xmlns:p14="http://schemas.microsoft.com/office/powerpoint/2010/main" val="1125521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62000" y="1219200"/>
            <a:ext cx="8229600" cy="4525962"/>
          </a:xfrm>
        </p:spPr>
        <p:txBody>
          <a:bodyPr>
            <a:normAutofit/>
          </a:bodyPr>
          <a:lstStyle/>
          <a:p>
            <a:pPr marL="0" indent="0">
              <a:buNone/>
            </a:pPr>
            <a:endParaRPr lang="en-US" sz="3600" dirty="0" smtClean="0"/>
          </a:p>
          <a:p>
            <a:pPr marL="0" indent="0">
              <a:buNone/>
            </a:pPr>
            <a:endParaRPr lang="en-US" sz="3600" dirty="0"/>
          </a:p>
          <a:p>
            <a:pPr marL="0" indent="0">
              <a:buNone/>
            </a:pPr>
            <a:r>
              <a:rPr lang="en-US" sz="3600" dirty="0"/>
              <a:t>	</a:t>
            </a:r>
            <a:endParaRPr lang="en-US" b="1" dirty="0"/>
          </a:p>
          <a:p>
            <a:endParaRPr lang="en-US" dirty="0"/>
          </a:p>
        </p:txBody>
      </p:sp>
      <p:sp>
        <p:nvSpPr>
          <p:cNvPr id="2" name="TextBox 1"/>
          <p:cNvSpPr txBox="1"/>
          <p:nvPr/>
        </p:nvSpPr>
        <p:spPr>
          <a:xfrm>
            <a:off x="1447800" y="533400"/>
            <a:ext cx="7239000" cy="6463308"/>
          </a:xfrm>
          <a:prstGeom prst="rect">
            <a:avLst/>
          </a:prstGeom>
          <a:noFill/>
        </p:spPr>
        <p:txBody>
          <a:bodyPr wrap="square" rtlCol="0">
            <a:spAutoFit/>
          </a:bodyP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r>
              <a:rPr lang="en-US" dirty="0" smtClean="0"/>
              <a:t>Cori Brownell  </a:t>
            </a:r>
            <a:r>
              <a:rPr lang="en-US" dirty="0" smtClean="0">
                <a:hlinkClick r:id="rId3"/>
              </a:rPr>
              <a:t>brownec@wou.edu</a:t>
            </a:r>
            <a:endParaRPr lang="en-US" dirty="0"/>
          </a:p>
          <a:p>
            <a:pPr algn="ctr"/>
            <a:endParaRPr lang="en-US" dirty="0" smtClean="0"/>
          </a:p>
          <a:p>
            <a:pPr algn="ctr"/>
            <a:r>
              <a:rPr lang="en-US" dirty="0" smtClean="0"/>
              <a:t>Candi Scott </a:t>
            </a:r>
            <a:r>
              <a:rPr lang="en-US" dirty="0" smtClean="0">
                <a:hlinkClick r:id="rId4"/>
              </a:rPr>
              <a:t>scottc@wou.edu</a:t>
            </a:r>
            <a:endParaRPr lang="en-US" dirty="0" smtClean="0"/>
          </a:p>
          <a:p>
            <a:pPr algn="ctr"/>
            <a:endParaRPr lang="en-US" dirty="0" smtClean="0"/>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742950"/>
            <a:ext cx="3810000" cy="85725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400" y="1981200"/>
            <a:ext cx="2895608" cy="130664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6672" y="3505200"/>
            <a:ext cx="2624328" cy="1422361"/>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8800" y="3886200"/>
            <a:ext cx="1828800" cy="594805"/>
          </a:xfrm>
          <a:prstGeom prst="rect">
            <a:avLst/>
          </a:prstGeom>
        </p:spPr>
      </p:pic>
    </p:spTree>
    <p:extLst>
      <p:ext uri="{BB962C8B-B14F-4D97-AF65-F5344CB8AC3E}">
        <p14:creationId xmlns:p14="http://schemas.microsoft.com/office/powerpoint/2010/main" val="31768251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000000"/>
                </a:solidFill>
                <a:effectLst/>
              </a:rPr>
              <a:t>Evaluation</a:t>
            </a:r>
            <a:endParaRPr lang="en-US" sz="3600" dirty="0">
              <a:solidFill>
                <a:srgbClr val="000000"/>
              </a:solidFill>
              <a:effectLst/>
            </a:endParaRPr>
          </a:p>
        </p:txBody>
      </p:sp>
      <p:pic>
        <p:nvPicPr>
          <p:cNvPr id="10" name="Content Placeholder 9" descr="mother-father-infant.jpg"/>
          <p:cNvPicPr>
            <a:picLocks noGrp="1" noChangeAspect="1"/>
          </p:cNvPicPr>
          <p:nvPr>
            <p:ph idx="1"/>
          </p:nvPr>
        </p:nvPicPr>
        <p:blipFill>
          <a:blip r:embed="rId3">
            <a:extLst>
              <a:ext uri="{28A0092B-C50C-407E-A947-70E740481C1C}">
                <a14:useLocalDpi xmlns:a14="http://schemas.microsoft.com/office/drawing/2010/main" val="0"/>
              </a:ext>
            </a:extLst>
          </a:blip>
          <a:srcRect t="1749" b="1749"/>
          <a:stretch>
            <a:fillRect/>
          </a:stretch>
        </p:blipFill>
        <p:spPr/>
      </p:pic>
    </p:spTree>
    <p:extLst>
      <p:ext uri="{BB962C8B-B14F-4D97-AF65-F5344CB8AC3E}">
        <p14:creationId xmlns:p14="http://schemas.microsoft.com/office/powerpoint/2010/main" val="4093502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714488" cy="1143000"/>
          </a:xfrm>
        </p:spPr>
        <p:txBody>
          <a:bodyPr>
            <a:normAutofit/>
          </a:bodyPr>
          <a:lstStyle/>
          <a:p>
            <a:pPr algn="ctr"/>
            <a:r>
              <a:rPr lang="en-US" sz="3600" dirty="0" smtClean="0">
                <a:solidFill>
                  <a:srgbClr val="000000"/>
                </a:solidFill>
                <a:effectLst/>
              </a:rPr>
              <a:t>Best Friends</a:t>
            </a:r>
            <a:endParaRPr lang="en-US" sz="3600" dirty="0">
              <a:solidFill>
                <a:srgbClr val="000000"/>
              </a:solidFill>
              <a:effectLst/>
            </a:endParaRPr>
          </a:p>
        </p:txBody>
      </p:sp>
      <p:pic>
        <p:nvPicPr>
          <p:cNvPr id="4" name="Best Friends - a kid, a dog and a puddl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rcRect l="6064" r="6064"/>
          <a:stretch>
            <a:fillRect/>
          </a:stretch>
        </p:blipFill>
        <p:spPr>
          <a:xfrm>
            <a:off x="1435100" y="1738313"/>
            <a:ext cx="7499350" cy="4217987"/>
          </a:xfrm>
        </p:spPr>
      </p:pic>
    </p:spTree>
    <p:extLst>
      <p:ext uri="{BB962C8B-B14F-4D97-AF65-F5344CB8AC3E}">
        <p14:creationId xmlns:p14="http://schemas.microsoft.com/office/powerpoint/2010/main" val="798750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638288" cy="1143000"/>
          </a:xfrm>
        </p:spPr>
        <p:txBody>
          <a:bodyPr>
            <a:normAutofit/>
          </a:bodyPr>
          <a:lstStyle/>
          <a:p>
            <a:pPr algn="ctr"/>
            <a:r>
              <a:rPr lang="en-US" sz="3600" dirty="0" smtClean="0">
                <a:solidFill>
                  <a:schemeClr val="tx1"/>
                </a:solidFill>
                <a:effectLst/>
              </a:rPr>
              <a:t>Introductions</a:t>
            </a:r>
            <a:endParaRPr lang="en-US" sz="3600" dirty="0">
              <a:solidFill>
                <a:schemeClr val="tx1"/>
              </a:solidFill>
              <a:effectLst/>
            </a:endParaRPr>
          </a:p>
        </p:txBody>
      </p:sp>
      <p:sp>
        <p:nvSpPr>
          <p:cNvPr id="3" name="Content Placeholder 2"/>
          <p:cNvSpPr>
            <a:spLocks noGrp="1"/>
          </p:cNvSpPr>
          <p:nvPr>
            <p:ph idx="1"/>
          </p:nvPr>
        </p:nvSpPr>
        <p:spPr/>
        <p:txBody>
          <a:bodyPr/>
          <a:lstStyle/>
          <a:p>
            <a:pPr marL="82296" indent="0">
              <a:buNone/>
            </a:pPr>
            <a:endParaRPr lang="en-US" dirty="0" smtClean="0"/>
          </a:p>
          <a:p>
            <a:r>
              <a:rPr lang="en-US" dirty="0" smtClean="0"/>
              <a:t>Share the following:</a:t>
            </a:r>
          </a:p>
          <a:p>
            <a:endParaRPr lang="en-US" dirty="0" smtClean="0"/>
          </a:p>
          <a:p>
            <a:pPr lvl="1"/>
            <a:r>
              <a:rPr lang="en-US" dirty="0" smtClean="0"/>
              <a:t>Your name</a:t>
            </a:r>
          </a:p>
          <a:p>
            <a:pPr lvl="1"/>
            <a:endParaRPr lang="en-US" dirty="0" smtClean="0"/>
          </a:p>
          <a:p>
            <a:pPr lvl="1"/>
            <a:r>
              <a:rPr lang="en-US" dirty="0" smtClean="0"/>
              <a:t>Program role and ages you work with</a:t>
            </a:r>
          </a:p>
          <a:p>
            <a:pPr lvl="1"/>
            <a:endParaRPr lang="en-US" dirty="0" smtClean="0"/>
          </a:p>
          <a:p>
            <a:pPr lvl="1"/>
            <a:r>
              <a:rPr lang="en-US" dirty="0" smtClean="0"/>
              <a:t>What you love about your work</a:t>
            </a:r>
          </a:p>
          <a:p>
            <a:pPr lvl="1"/>
            <a:endParaRPr lang="en-US" dirty="0"/>
          </a:p>
        </p:txBody>
      </p:sp>
    </p:spTree>
    <p:extLst>
      <p:ext uri="{BB962C8B-B14F-4D97-AF65-F5344CB8AC3E}">
        <p14:creationId xmlns:p14="http://schemas.microsoft.com/office/powerpoint/2010/main" val="36151052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smtClean="0">
                <a:solidFill>
                  <a:srgbClr val="000000"/>
                </a:solidFill>
              </a:rPr>
              <a:t>                        </a:t>
            </a:r>
            <a:r>
              <a:rPr lang="en-US" sz="4000" dirty="0" smtClean="0">
                <a:solidFill>
                  <a:srgbClr val="000000"/>
                </a:solidFill>
                <a:effectLst/>
              </a:rPr>
              <a:t>Outcome	</a:t>
            </a:r>
            <a:r>
              <a:rPr lang="en-US" dirty="0" smtClean="0"/>
              <a:t>			</a:t>
            </a:r>
            <a:endParaRPr lang="en-US" dirty="0"/>
          </a:p>
        </p:txBody>
      </p:sp>
      <p:sp>
        <p:nvSpPr>
          <p:cNvPr id="3" name="Content Placeholder 2"/>
          <p:cNvSpPr>
            <a:spLocks noGrp="1"/>
          </p:cNvSpPr>
          <p:nvPr>
            <p:ph idx="1"/>
          </p:nvPr>
        </p:nvSpPr>
        <p:spPr/>
        <p:txBody>
          <a:bodyPr>
            <a:normAutofit/>
          </a:bodyPr>
          <a:lstStyle/>
          <a:p>
            <a:r>
              <a:rPr lang="en-US" sz="2800" dirty="0" smtClean="0"/>
              <a:t>Participants will develop a responsive caregiving program for infants and toddlers</a:t>
            </a:r>
            <a:endParaRPr lang="en-US" sz="2800" dirty="0"/>
          </a:p>
        </p:txBody>
      </p:sp>
      <p:pic>
        <p:nvPicPr>
          <p:cNvPr id="4" name="Picture 3"/>
          <p:cNvPicPr>
            <a:picLocks noChangeAspect="1"/>
          </p:cNvPicPr>
          <p:nvPr/>
        </p:nvPicPr>
        <p:blipFill>
          <a:blip r:embed="rId3"/>
          <a:stretch>
            <a:fillRect/>
          </a:stretch>
        </p:blipFill>
        <p:spPr>
          <a:xfrm>
            <a:off x="2541732" y="3124200"/>
            <a:ext cx="5002068" cy="2682298"/>
          </a:xfrm>
          <a:prstGeom prst="rect">
            <a:avLst/>
          </a:prstGeom>
        </p:spPr>
      </p:pic>
    </p:spTree>
    <p:extLst>
      <p:ext uri="{BB962C8B-B14F-4D97-AF65-F5344CB8AC3E}">
        <p14:creationId xmlns:p14="http://schemas.microsoft.com/office/powerpoint/2010/main" val="42877753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714488" cy="1143000"/>
          </a:xfrm>
        </p:spPr>
        <p:txBody>
          <a:bodyPr>
            <a:normAutofit/>
          </a:bodyPr>
          <a:lstStyle/>
          <a:p>
            <a:pPr algn="ctr"/>
            <a:r>
              <a:rPr lang="en-US" sz="3600" dirty="0" smtClean="0">
                <a:solidFill>
                  <a:srgbClr val="000000"/>
                </a:solidFill>
                <a:effectLst/>
              </a:rPr>
              <a:t>Objectives</a:t>
            </a:r>
            <a:endParaRPr lang="en-US" sz="3600" dirty="0">
              <a:solidFill>
                <a:srgbClr val="000000"/>
              </a:solidFill>
              <a:effectLst/>
            </a:endParaRPr>
          </a:p>
        </p:txBody>
      </p:sp>
      <p:sp>
        <p:nvSpPr>
          <p:cNvPr id="3" name="Content Placeholder 2"/>
          <p:cNvSpPr>
            <a:spLocks noGrp="1"/>
          </p:cNvSpPr>
          <p:nvPr>
            <p:ph idx="1"/>
          </p:nvPr>
        </p:nvSpPr>
        <p:spPr/>
        <p:txBody>
          <a:bodyPr>
            <a:normAutofit/>
          </a:bodyPr>
          <a:lstStyle/>
          <a:p>
            <a:r>
              <a:rPr lang="en-US" sz="2600" dirty="0" smtClean="0"/>
              <a:t>Participants </a:t>
            </a:r>
            <a:r>
              <a:rPr lang="en-US" sz="2600" dirty="0"/>
              <a:t>will examine foundational and current theories linking responsive caregiving and secure attachment to healthy brain development and positive </a:t>
            </a:r>
            <a:r>
              <a:rPr lang="en-US" sz="2600" dirty="0" smtClean="0"/>
              <a:t>child outcomes</a:t>
            </a:r>
          </a:p>
          <a:p>
            <a:endParaRPr lang="en-US" sz="2600" dirty="0" smtClean="0">
              <a:effectLst/>
            </a:endParaRPr>
          </a:p>
          <a:p>
            <a:r>
              <a:rPr lang="en-US" sz="2600" dirty="0" smtClean="0"/>
              <a:t>Participants will explore practices critical in developing a responsive caregiving program for infants and toddlers and examine factors that may potentially interfere with building healthy adult-child relationships</a:t>
            </a:r>
          </a:p>
          <a:p>
            <a:endParaRPr lang="en-US" dirty="0"/>
          </a:p>
          <a:p>
            <a:endParaRPr lang="en-US" dirty="0" smtClean="0"/>
          </a:p>
          <a:p>
            <a:endParaRPr lang="en-US" dirty="0"/>
          </a:p>
        </p:txBody>
      </p:sp>
    </p:spTree>
    <p:extLst>
      <p:ext uri="{BB962C8B-B14F-4D97-AF65-F5344CB8AC3E}">
        <p14:creationId xmlns:p14="http://schemas.microsoft.com/office/powerpoint/2010/main" val="23212910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000000"/>
                </a:solidFill>
                <a:effectLst/>
              </a:rPr>
              <a:t>Objectives (continued</a:t>
            </a:r>
            <a:r>
              <a:rPr lang="en-US" sz="3600" dirty="0">
                <a:solidFill>
                  <a:srgbClr val="000000"/>
                </a:solidFill>
                <a:effectLst/>
              </a:rPr>
              <a:t>)</a:t>
            </a:r>
          </a:p>
        </p:txBody>
      </p:sp>
      <p:sp>
        <p:nvSpPr>
          <p:cNvPr id="3" name="Content Placeholder 2"/>
          <p:cNvSpPr>
            <a:spLocks noGrp="1"/>
          </p:cNvSpPr>
          <p:nvPr>
            <p:ph idx="1"/>
          </p:nvPr>
        </p:nvSpPr>
        <p:spPr/>
        <p:txBody>
          <a:bodyPr/>
          <a:lstStyle/>
          <a:p>
            <a:endParaRPr lang="en-US" sz="2600" dirty="0" smtClean="0"/>
          </a:p>
          <a:p>
            <a:r>
              <a:rPr lang="en-US" sz="2600" dirty="0" smtClean="0"/>
              <a:t>Participants </a:t>
            </a:r>
            <a:r>
              <a:rPr lang="en-US" sz="2600" dirty="0"/>
              <a:t>will </a:t>
            </a:r>
            <a:r>
              <a:rPr lang="en-US" sz="2600" dirty="0" smtClean="0"/>
              <a:t>examine, practice, and select strategies critical in developing </a:t>
            </a:r>
            <a:r>
              <a:rPr lang="en-US" sz="2600" dirty="0"/>
              <a:t>a responsive caregiving </a:t>
            </a:r>
            <a:r>
              <a:rPr lang="en-US" sz="2600" dirty="0" smtClean="0"/>
              <a:t>program for infants and toddlers</a:t>
            </a:r>
            <a:endParaRPr lang="en-US" sz="2600" dirty="0"/>
          </a:p>
          <a:p>
            <a:endParaRPr lang="en-US" dirty="0"/>
          </a:p>
        </p:txBody>
      </p:sp>
      <p:pic>
        <p:nvPicPr>
          <p:cNvPr id="4" name="Picture 3" descr="Country-Global-Locations.pn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733800"/>
            <a:ext cx="6379382" cy="2504818"/>
          </a:xfrm>
          <a:prstGeom prst="rect">
            <a:avLst/>
          </a:prstGeom>
        </p:spPr>
      </p:pic>
    </p:spTree>
    <p:extLst>
      <p:ext uri="{BB962C8B-B14F-4D97-AF65-F5344CB8AC3E}">
        <p14:creationId xmlns:p14="http://schemas.microsoft.com/office/powerpoint/2010/main" val="179174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790688" cy="1143000"/>
          </a:xfrm>
        </p:spPr>
        <p:txBody>
          <a:bodyPr/>
          <a:lstStyle/>
          <a:p>
            <a:pPr algn="ctr"/>
            <a:r>
              <a:rPr lang="en-US" sz="3600" dirty="0">
                <a:solidFill>
                  <a:srgbClr val="000000"/>
                </a:solidFill>
              </a:rPr>
              <a:t>	</a:t>
            </a:r>
            <a:r>
              <a:rPr lang="en-US" sz="3600" dirty="0" smtClean="0">
                <a:solidFill>
                  <a:srgbClr val="000000"/>
                </a:solidFill>
                <a:effectLst/>
              </a:rPr>
              <a:t>Reflective Activity</a:t>
            </a:r>
            <a:r>
              <a:rPr lang="en-US" dirty="0" smtClean="0">
                <a:solidFill>
                  <a:srgbClr val="FF6600"/>
                </a:solidFill>
              </a:rPr>
              <a:t>	</a:t>
            </a:r>
            <a:r>
              <a:rPr lang="en-US" dirty="0" smtClean="0"/>
              <a:t>	</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r>
              <a:rPr lang="en-US" sz="2800" dirty="0" smtClean="0"/>
              <a:t>Think back to your earliest memories. Describe at least two behaviors from adults in your life that shaped who you are today. </a:t>
            </a:r>
          </a:p>
          <a:p>
            <a:pPr marL="82296" indent="0">
              <a:buNone/>
            </a:pPr>
            <a:endParaRPr lang="en-US" sz="2800" dirty="0"/>
          </a:p>
          <a:p>
            <a:r>
              <a:rPr lang="en-US" sz="2800" dirty="0" smtClean="0"/>
              <a:t> How did these caregiving behaviors affect your ability to form positive relationships, learn in school, and impact your work with children and families.</a:t>
            </a:r>
          </a:p>
          <a:p>
            <a:pPr marL="82296" indent="0">
              <a:buNone/>
            </a:pPr>
            <a:endParaRPr lang="en-US" sz="2800" dirty="0" smtClean="0"/>
          </a:p>
          <a:p>
            <a:r>
              <a:rPr lang="en-US" sz="2800" dirty="0" smtClean="0"/>
              <a:t>Optional sharing with group</a:t>
            </a:r>
            <a:endParaRPr lang="en-US" sz="2800" dirty="0"/>
          </a:p>
        </p:txBody>
      </p:sp>
    </p:spTree>
    <p:extLst>
      <p:ext uri="{BB962C8B-B14F-4D97-AF65-F5344CB8AC3E}">
        <p14:creationId xmlns:p14="http://schemas.microsoft.com/office/powerpoint/2010/main" val="4173220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81000"/>
            <a:ext cx="7772400" cy="4953000"/>
          </a:xfrm>
        </p:spPr>
        <p:txBody>
          <a:bodyPr>
            <a:noAutofit/>
          </a:bodyPr>
          <a:lstStyle/>
          <a:p>
            <a:r>
              <a:rPr lang="en-US" sz="2800" dirty="0" smtClean="0">
                <a:solidFill>
                  <a:schemeClr val="tx1"/>
                </a:solidFill>
              </a:rPr>
              <a:t/>
            </a:r>
            <a:br>
              <a:rPr lang="en-US" sz="2800" dirty="0" smtClean="0">
                <a:solidFill>
                  <a:schemeClr val="tx1"/>
                </a:solidFill>
              </a:rPr>
            </a:br>
            <a:r>
              <a:rPr lang="en-US" sz="2800" dirty="0">
                <a:solidFill>
                  <a:schemeClr val="tx1"/>
                </a:solidFill>
              </a:rPr>
              <a:t/>
            </a:r>
            <a:br>
              <a:rPr lang="en-US" sz="2800" dirty="0">
                <a:solidFill>
                  <a:schemeClr val="tx1"/>
                </a:solidFill>
              </a:rPr>
            </a:br>
            <a:r>
              <a:rPr lang="en-US" sz="2800" dirty="0" smtClean="0">
                <a:solidFill>
                  <a:schemeClr val="tx1"/>
                </a:solidFill>
              </a:rPr>
              <a:t/>
            </a:r>
            <a:br>
              <a:rPr lang="en-US" sz="2800" dirty="0" smtClean="0">
                <a:solidFill>
                  <a:schemeClr val="tx1"/>
                </a:solidFill>
              </a:rPr>
            </a:br>
            <a:r>
              <a:rPr lang="en-US" sz="2800" dirty="0">
                <a:solidFill>
                  <a:schemeClr val="tx1"/>
                </a:solidFill>
              </a:rPr>
              <a:t/>
            </a:r>
            <a:br>
              <a:rPr lang="en-US" sz="2800" dirty="0">
                <a:solidFill>
                  <a:schemeClr val="tx1"/>
                </a:solidFill>
              </a:rPr>
            </a:br>
            <a:r>
              <a:rPr lang="en-US" sz="2800" dirty="0" smtClean="0">
                <a:solidFill>
                  <a:schemeClr val="tx1"/>
                </a:solidFill>
                <a:effectLst/>
              </a:rPr>
              <a:t>Responsive caregiving is a key ingredient to healthy development of a young child’s relationships </a:t>
            </a:r>
            <a:r>
              <a:rPr lang="en-US" sz="2800" dirty="0">
                <a:solidFill>
                  <a:schemeClr val="tx1"/>
                </a:solidFill>
                <a:effectLst/>
              </a:rPr>
              <a:t>with the important people in his or her life, both within and outside the family. Relationships engage children in the human community in ways that help them define who they are, what they can become, and how and why they are important to other people</a:t>
            </a:r>
            <a:r>
              <a:rPr lang="en-US" sz="2800" dirty="0" smtClean="0">
                <a:solidFill>
                  <a:schemeClr val="tx1"/>
                </a:solidFill>
                <a:effectLst/>
              </a:rPr>
              <a:t>.</a:t>
            </a:r>
            <a:br>
              <a:rPr lang="en-US" sz="2800" dirty="0" smtClean="0">
                <a:solidFill>
                  <a:schemeClr val="tx1"/>
                </a:solidFill>
                <a:effectLst/>
              </a:rPr>
            </a:br>
            <a:r>
              <a:rPr lang="en-US" sz="2800" dirty="0">
                <a:solidFill>
                  <a:schemeClr val="tx1"/>
                </a:solidFill>
                <a:effectLst/>
              </a:rPr>
              <a:t/>
            </a:r>
            <a:br>
              <a:rPr lang="en-US" sz="2800" dirty="0">
                <a:solidFill>
                  <a:schemeClr val="tx1"/>
                </a:solidFill>
                <a:effectLst/>
              </a:rPr>
            </a:br>
            <a:endParaRPr lang="en-US" sz="2800" dirty="0">
              <a:solidFill>
                <a:schemeClr val="tx1"/>
              </a:solidFill>
              <a:effectLst/>
            </a:endParaRPr>
          </a:p>
        </p:txBody>
      </p:sp>
      <p:sp>
        <p:nvSpPr>
          <p:cNvPr id="3" name="TextBox 2"/>
          <p:cNvSpPr txBox="1"/>
          <p:nvPr/>
        </p:nvSpPr>
        <p:spPr>
          <a:xfrm>
            <a:off x="1905000" y="6019800"/>
            <a:ext cx="7010400" cy="369332"/>
          </a:xfrm>
          <a:prstGeom prst="rect">
            <a:avLst/>
          </a:prstGeom>
          <a:noFill/>
        </p:spPr>
        <p:txBody>
          <a:bodyPr wrap="square" rtlCol="0">
            <a:spAutoFit/>
          </a:bodyPr>
          <a:lstStyle/>
          <a:p>
            <a:pPr algn="r"/>
            <a:r>
              <a:rPr lang="en-US" dirty="0"/>
              <a:t>(Center of the Developing Child, 2009)</a:t>
            </a:r>
          </a:p>
        </p:txBody>
      </p:sp>
    </p:spTree>
    <p:extLst>
      <p:ext uri="{BB962C8B-B14F-4D97-AF65-F5344CB8AC3E}">
        <p14:creationId xmlns:p14="http://schemas.microsoft.com/office/powerpoint/2010/main" val="19856543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Solstice.thmx</Template>
  <TotalTime>6136</TotalTime>
  <Words>1652</Words>
  <Application>Microsoft Office PowerPoint</Application>
  <PresentationFormat>On-screen Show (4:3)</PresentationFormat>
  <Paragraphs>287</Paragraphs>
  <Slides>31</Slides>
  <Notes>30</Notes>
  <HiddenSlides>0</HiddenSlides>
  <MMClips>3</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Solstice</vt:lpstr>
      <vt:lpstr>  Responsive Caregiving in  Infant/ Toddler Programs:   The Key to Healthy Development    </vt:lpstr>
      <vt:lpstr>Group Courtesies</vt:lpstr>
      <vt:lpstr>PowerPoint Presentation</vt:lpstr>
      <vt:lpstr>Introductions</vt:lpstr>
      <vt:lpstr>                        Outcome    </vt:lpstr>
      <vt:lpstr>Objectives</vt:lpstr>
      <vt:lpstr>Objectives (continued)</vt:lpstr>
      <vt:lpstr> Reflective Activity  </vt:lpstr>
      <vt:lpstr>    Responsive caregiving is a key ingredient to healthy development of a young child’s relationships with the important people in his or her life, both within and outside the family. Relationships engage children in the human community in ways that help them define who they are, what they can become, and how and why they are important to other people.  </vt:lpstr>
      <vt:lpstr>            Responsive Caregiving  </vt:lpstr>
      <vt:lpstr>Goals of Responsive Caregiving</vt:lpstr>
      <vt:lpstr>Foundational Theories Which Support Responsive Caregiving</vt:lpstr>
      <vt:lpstr> Healthy Brain Development</vt:lpstr>
      <vt:lpstr>Still Face Video</vt:lpstr>
      <vt:lpstr>Critical Components  of Responsive Caregiving</vt:lpstr>
      <vt:lpstr>PowerPoint Presentation</vt:lpstr>
      <vt:lpstr>Adult-Child Relationships</vt:lpstr>
      <vt:lpstr>Reading the Cues</vt:lpstr>
      <vt:lpstr>Responding to Cues</vt:lpstr>
      <vt:lpstr>Creating a Positive  Relational Climate</vt:lpstr>
      <vt:lpstr>Routines and Schedules</vt:lpstr>
      <vt:lpstr>        Facilitating Exploration</vt:lpstr>
      <vt:lpstr>    Cultural Responsiveness</vt:lpstr>
      <vt:lpstr>Relationships with Families</vt:lpstr>
      <vt:lpstr>What Does This Look Like?</vt:lpstr>
      <vt:lpstr>Small Group Activity  (Pair and Share)</vt:lpstr>
      <vt:lpstr>Challenges at the Program Level</vt:lpstr>
      <vt:lpstr>Self-Assessment</vt:lpstr>
      <vt:lpstr>Professional Action Plan</vt:lpstr>
      <vt:lpstr>Evaluation</vt:lpstr>
      <vt:lpstr>Best Friends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243</cp:revision>
  <cp:lastPrinted>2016-09-02T23:11:21Z</cp:lastPrinted>
  <dcterms:created xsi:type="dcterms:W3CDTF">2014-11-25T19:28:05Z</dcterms:created>
  <dcterms:modified xsi:type="dcterms:W3CDTF">2017-04-20T20:34:28Z</dcterms:modified>
</cp:coreProperties>
</file>