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7" r:id="rId2"/>
    <p:sldId id="258" r:id="rId3"/>
    <p:sldId id="274" r:id="rId4"/>
    <p:sldId id="271" r:id="rId5"/>
    <p:sldId id="273" r:id="rId6"/>
    <p:sldId id="266" r:id="rId7"/>
    <p:sldId id="285" r:id="rId8"/>
    <p:sldId id="275" r:id="rId9"/>
    <p:sldId id="293" r:id="rId10"/>
    <p:sldId id="290" r:id="rId11"/>
    <p:sldId id="289" r:id="rId12"/>
    <p:sldId id="291" r:id="rId13"/>
    <p:sldId id="287" r:id="rId14"/>
    <p:sldId id="288" r:id="rId15"/>
    <p:sldId id="263" r:id="rId16"/>
    <p:sldId id="264" r:id="rId17"/>
    <p:sldId id="292" r:id="rId18"/>
    <p:sldId id="279" r:id="rId19"/>
    <p:sldId id="280" r:id="rId20"/>
    <p:sldId id="276" r:id="rId21"/>
    <p:sldId id="272" r:id="rId22"/>
    <p:sldId id="259" r:id="rId23"/>
    <p:sldId id="278" r:id="rId24"/>
    <p:sldId id="265" r:id="rId25"/>
    <p:sldId id="286" r:id="rId26"/>
    <p:sldId id="260" r:id="rId27"/>
    <p:sldId id="267" r:id="rId28"/>
    <p:sldId id="268" r:id="rId29"/>
    <p:sldId id="281" r:id="rId30"/>
    <p:sldId id="282" r:id="rId31"/>
    <p:sldId id="269" r:id="rId32"/>
    <p:sldId id="270" r:id="rId33"/>
    <p:sldId id="283" r:id="rId34"/>
    <p:sldId id="261"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96D"/>
    <a:srgbClr val="92A86F"/>
    <a:srgbClr val="C49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8"/>
    <p:restoredTop sz="78848" autoAdjust="0"/>
  </p:normalViewPr>
  <p:slideViewPr>
    <p:cSldViewPr snapToGrid="0">
      <p:cViewPr varScale="1">
        <p:scale>
          <a:sx n="84" d="100"/>
          <a:sy n="84" d="100"/>
        </p:scale>
        <p:origin x="96" y="-12"/>
      </p:cViewPr>
      <p:guideLst/>
    </p:cSldViewPr>
  </p:slideViewPr>
  <p:outlineViewPr>
    <p:cViewPr>
      <p:scale>
        <a:sx n="33" d="100"/>
        <a:sy n="33" d="100"/>
      </p:scale>
      <p:origin x="0" y="0"/>
    </p:cViewPr>
  </p:outlineViewPr>
  <p:notesTextViewPr>
    <p:cViewPr>
      <p:scale>
        <a:sx n="1" d="1"/>
        <a:sy n="1" d="1"/>
      </p:scale>
      <p:origin x="0" y="-210"/>
    </p:cViewPr>
  </p:notesTextViewPr>
  <p:notesViewPr>
    <p:cSldViewPr snapToGrid="0">
      <p:cViewPr varScale="1">
        <p:scale>
          <a:sx n="97" d="100"/>
          <a:sy n="97" d="100"/>
        </p:scale>
        <p:origin x="276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8F0F0-62CD-4917-8A40-B806267F634B}" type="doc">
      <dgm:prSet loTypeId="urn:microsoft.com/office/officeart/2005/8/layout/hProcess9" loCatId="process" qsTypeId="urn:microsoft.com/office/officeart/2005/8/quickstyle/simple1" qsCatId="simple" csTypeId="urn:microsoft.com/office/officeart/2005/8/colors/accent5_2" csCatId="accent5" phldr="1"/>
      <dgm:spPr/>
    </dgm:pt>
    <dgm:pt modelId="{553B65AF-FCFF-48AB-A467-F25FB194AA91}">
      <dgm:prSet phldrT="[Text]"/>
      <dgm:spPr/>
      <dgm:t>
        <a:bodyPr/>
        <a:lstStyle/>
        <a:p>
          <a:r>
            <a:rPr lang="en-US" dirty="0"/>
            <a:t>Not licensed</a:t>
          </a:r>
        </a:p>
      </dgm:t>
    </dgm:pt>
    <dgm:pt modelId="{7E5CC646-5A03-401E-96DF-61A3BF91C3AA}" type="parTrans" cxnId="{F27B3AC9-9EAB-4ACE-9D10-22F9492098DE}">
      <dgm:prSet/>
      <dgm:spPr/>
      <dgm:t>
        <a:bodyPr/>
        <a:lstStyle/>
        <a:p>
          <a:endParaRPr lang="en-US"/>
        </a:p>
      </dgm:t>
    </dgm:pt>
    <dgm:pt modelId="{C4ED5157-B945-432B-9131-4F0F0F4CC722}" type="sibTrans" cxnId="{F27B3AC9-9EAB-4ACE-9D10-22F9492098DE}">
      <dgm:prSet/>
      <dgm:spPr/>
      <dgm:t>
        <a:bodyPr/>
        <a:lstStyle/>
        <a:p>
          <a:endParaRPr lang="en-US"/>
        </a:p>
      </dgm:t>
    </dgm:pt>
    <dgm:pt modelId="{EC48FEC7-6363-4A15-B275-71A7AABF6AAF}">
      <dgm:prSet phldrT="[Text]"/>
      <dgm:spPr/>
      <dgm:t>
        <a:bodyPr/>
        <a:lstStyle/>
        <a:p>
          <a:r>
            <a:rPr lang="en-US" dirty="0"/>
            <a:t>Commit to becoming licensed</a:t>
          </a:r>
        </a:p>
      </dgm:t>
    </dgm:pt>
    <dgm:pt modelId="{C4AF3869-AA78-4C69-8157-30ACD13D8B62}" type="parTrans" cxnId="{FEB12D1B-9092-4A49-ADA5-19A8A7720AB6}">
      <dgm:prSet/>
      <dgm:spPr/>
      <dgm:t>
        <a:bodyPr/>
        <a:lstStyle/>
        <a:p>
          <a:endParaRPr lang="en-US"/>
        </a:p>
      </dgm:t>
    </dgm:pt>
    <dgm:pt modelId="{10DBFB68-7617-412C-A3C6-A91A60671A1D}" type="sibTrans" cxnId="{FEB12D1B-9092-4A49-ADA5-19A8A7720AB6}">
      <dgm:prSet/>
      <dgm:spPr/>
      <dgm:t>
        <a:bodyPr/>
        <a:lstStyle/>
        <a:p>
          <a:endParaRPr lang="en-US"/>
        </a:p>
      </dgm:t>
    </dgm:pt>
    <dgm:pt modelId="{2A7A2135-4B1C-4789-B96D-FD4A1119F406}">
      <dgm:prSet phldrT="[Text]"/>
      <dgm:spPr/>
      <dgm:t>
        <a:bodyPr/>
        <a:lstStyle/>
        <a:p>
          <a:r>
            <a:rPr lang="en-US" dirty="0"/>
            <a:t>RF,CF, CC</a:t>
          </a:r>
        </a:p>
      </dgm:t>
    </dgm:pt>
    <dgm:pt modelId="{0A8D113E-8FCF-4E96-97E6-7516925CE0F2}" type="parTrans" cxnId="{46E30B03-6BFE-4C9D-A9AB-23C6F0916F4F}">
      <dgm:prSet/>
      <dgm:spPr/>
      <dgm:t>
        <a:bodyPr/>
        <a:lstStyle/>
        <a:p>
          <a:endParaRPr lang="en-US"/>
        </a:p>
      </dgm:t>
    </dgm:pt>
    <dgm:pt modelId="{558FF0FD-FDFD-475B-935D-5BE57AD5F6A1}" type="sibTrans" cxnId="{46E30B03-6BFE-4C9D-A9AB-23C6F0916F4F}">
      <dgm:prSet/>
      <dgm:spPr/>
      <dgm:t>
        <a:bodyPr/>
        <a:lstStyle/>
        <a:p>
          <a:endParaRPr lang="en-US"/>
        </a:p>
      </dgm:t>
    </dgm:pt>
    <dgm:pt modelId="{8F107C3B-69C2-4B16-9350-F4A81251767B}" type="pres">
      <dgm:prSet presAssocID="{6CD8F0F0-62CD-4917-8A40-B806267F634B}" presName="CompostProcess" presStyleCnt="0">
        <dgm:presLayoutVars>
          <dgm:dir/>
          <dgm:resizeHandles val="exact"/>
        </dgm:presLayoutVars>
      </dgm:prSet>
      <dgm:spPr/>
    </dgm:pt>
    <dgm:pt modelId="{1120AE21-C187-4A54-ABE7-191A36D1858E}" type="pres">
      <dgm:prSet presAssocID="{6CD8F0F0-62CD-4917-8A40-B806267F634B}" presName="arrow" presStyleLbl="bgShp" presStyleIdx="0" presStyleCnt="1"/>
      <dgm:spPr/>
    </dgm:pt>
    <dgm:pt modelId="{13642FF9-11AC-4219-84EE-2AE34E5A7232}" type="pres">
      <dgm:prSet presAssocID="{6CD8F0F0-62CD-4917-8A40-B806267F634B}" presName="linearProcess" presStyleCnt="0"/>
      <dgm:spPr/>
    </dgm:pt>
    <dgm:pt modelId="{FBA83EE9-6BDE-40D6-A00B-8F990A3D0720}" type="pres">
      <dgm:prSet presAssocID="{553B65AF-FCFF-48AB-A467-F25FB194AA91}" presName="textNode" presStyleLbl="node1" presStyleIdx="0" presStyleCnt="3">
        <dgm:presLayoutVars>
          <dgm:bulletEnabled val="1"/>
        </dgm:presLayoutVars>
      </dgm:prSet>
      <dgm:spPr/>
    </dgm:pt>
    <dgm:pt modelId="{F713A8CF-7762-4CBE-B77C-B161D50D5FBD}" type="pres">
      <dgm:prSet presAssocID="{C4ED5157-B945-432B-9131-4F0F0F4CC722}" presName="sibTrans" presStyleCnt="0"/>
      <dgm:spPr/>
    </dgm:pt>
    <dgm:pt modelId="{40E8C6BE-6C63-461C-8BCC-A37E9F046E55}" type="pres">
      <dgm:prSet presAssocID="{EC48FEC7-6363-4A15-B275-71A7AABF6AAF}" presName="textNode" presStyleLbl="node1" presStyleIdx="1" presStyleCnt="3">
        <dgm:presLayoutVars>
          <dgm:bulletEnabled val="1"/>
        </dgm:presLayoutVars>
      </dgm:prSet>
      <dgm:spPr/>
    </dgm:pt>
    <dgm:pt modelId="{172AED9F-D1C8-458E-84F9-A420A0F492A2}" type="pres">
      <dgm:prSet presAssocID="{10DBFB68-7617-412C-A3C6-A91A60671A1D}" presName="sibTrans" presStyleCnt="0"/>
      <dgm:spPr/>
    </dgm:pt>
    <dgm:pt modelId="{E9435B83-5459-4AEC-9DB4-A6190A38F319}" type="pres">
      <dgm:prSet presAssocID="{2A7A2135-4B1C-4789-B96D-FD4A1119F406}" presName="textNode" presStyleLbl="node1" presStyleIdx="2" presStyleCnt="3">
        <dgm:presLayoutVars>
          <dgm:bulletEnabled val="1"/>
        </dgm:presLayoutVars>
      </dgm:prSet>
      <dgm:spPr/>
    </dgm:pt>
  </dgm:ptLst>
  <dgm:cxnLst>
    <dgm:cxn modelId="{46E30B03-6BFE-4C9D-A9AB-23C6F0916F4F}" srcId="{6CD8F0F0-62CD-4917-8A40-B806267F634B}" destId="{2A7A2135-4B1C-4789-B96D-FD4A1119F406}" srcOrd="2" destOrd="0" parTransId="{0A8D113E-8FCF-4E96-97E6-7516925CE0F2}" sibTransId="{558FF0FD-FDFD-475B-935D-5BE57AD5F6A1}"/>
    <dgm:cxn modelId="{FEB12D1B-9092-4A49-ADA5-19A8A7720AB6}" srcId="{6CD8F0F0-62CD-4917-8A40-B806267F634B}" destId="{EC48FEC7-6363-4A15-B275-71A7AABF6AAF}" srcOrd="1" destOrd="0" parTransId="{C4AF3869-AA78-4C69-8157-30ACD13D8B62}" sibTransId="{10DBFB68-7617-412C-A3C6-A91A60671A1D}"/>
    <dgm:cxn modelId="{306F0A38-D736-44FC-B76A-003164F0C596}" type="presOf" srcId="{6CD8F0F0-62CD-4917-8A40-B806267F634B}" destId="{8F107C3B-69C2-4B16-9350-F4A81251767B}" srcOrd="0" destOrd="0" presId="urn:microsoft.com/office/officeart/2005/8/layout/hProcess9"/>
    <dgm:cxn modelId="{0FCCB660-5F09-4E1C-B4DB-3D3DE10BC802}" type="presOf" srcId="{2A7A2135-4B1C-4789-B96D-FD4A1119F406}" destId="{E9435B83-5459-4AEC-9DB4-A6190A38F319}" srcOrd="0" destOrd="0" presId="urn:microsoft.com/office/officeart/2005/8/layout/hProcess9"/>
    <dgm:cxn modelId="{9B0E6077-EDED-413E-B05B-97B27930F0B9}" type="presOf" srcId="{553B65AF-FCFF-48AB-A467-F25FB194AA91}" destId="{FBA83EE9-6BDE-40D6-A00B-8F990A3D0720}" srcOrd="0" destOrd="0" presId="urn:microsoft.com/office/officeart/2005/8/layout/hProcess9"/>
    <dgm:cxn modelId="{659B3192-9B51-4CEE-A467-7072E0EB632C}" type="presOf" srcId="{EC48FEC7-6363-4A15-B275-71A7AABF6AAF}" destId="{40E8C6BE-6C63-461C-8BCC-A37E9F046E55}" srcOrd="0" destOrd="0" presId="urn:microsoft.com/office/officeart/2005/8/layout/hProcess9"/>
    <dgm:cxn modelId="{F27B3AC9-9EAB-4ACE-9D10-22F9492098DE}" srcId="{6CD8F0F0-62CD-4917-8A40-B806267F634B}" destId="{553B65AF-FCFF-48AB-A467-F25FB194AA91}" srcOrd="0" destOrd="0" parTransId="{7E5CC646-5A03-401E-96DF-61A3BF91C3AA}" sibTransId="{C4ED5157-B945-432B-9131-4F0F0F4CC722}"/>
    <dgm:cxn modelId="{7161FE08-9756-4E7B-B7B8-334DAF7C5CCF}" type="presParOf" srcId="{8F107C3B-69C2-4B16-9350-F4A81251767B}" destId="{1120AE21-C187-4A54-ABE7-191A36D1858E}" srcOrd="0" destOrd="0" presId="urn:microsoft.com/office/officeart/2005/8/layout/hProcess9"/>
    <dgm:cxn modelId="{8222BA6B-B120-4790-A22D-725E07DFA49F}" type="presParOf" srcId="{8F107C3B-69C2-4B16-9350-F4A81251767B}" destId="{13642FF9-11AC-4219-84EE-2AE34E5A7232}" srcOrd="1" destOrd="0" presId="urn:microsoft.com/office/officeart/2005/8/layout/hProcess9"/>
    <dgm:cxn modelId="{51139404-DA36-41FE-8BA5-5A3F2B0DDEEC}" type="presParOf" srcId="{13642FF9-11AC-4219-84EE-2AE34E5A7232}" destId="{FBA83EE9-6BDE-40D6-A00B-8F990A3D0720}" srcOrd="0" destOrd="0" presId="urn:microsoft.com/office/officeart/2005/8/layout/hProcess9"/>
    <dgm:cxn modelId="{DC24014E-65F1-462E-B46F-A37E6BF4A8DF}" type="presParOf" srcId="{13642FF9-11AC-4219-84EE-2AE34E5A7232}" destId="{F713A8CF-7762-4CBE-B77C-B161D50D5FBD}" srcOrd="1" destOrd="0" presId="urn:microsoft.com/office/officeart/2005/8/layout/hProcess9"/>
    <dgm:cxn modelId="{3C204214-E8E1-49AD-8C71-4F20F1D18AAC}" type="presParOf" srcId="{13642FF9-11AC-4219-84EE-2AE34E5A7232}" destId="{40E8C6BE-6C63-461C-8BCC-A37E9F046E55}" srcOrd="2" destOrd="0" presId="urn:microsoft.com/office/officeart/2005/8/layout/hProcess9"/>
    <dgm:cxn modelId="{D9812C75-DD3E-421A-933E-95FFD9558E6A}" type="presParOf" srcId="{13642FF9-11AC-4219-84EE-2AE34E5A7232}" destId="{172AED9F-D1C8-458E-84F9-A420A0F492A2}" srcOrd="3" destOrd="0" presId="urn:microsoft.com/office/officeart/2005/8/layout/hProcess9"/>
    <dgm:cxn modelId="{59867733-1BE7-4EAD-82CF-45A350AAAEFD}" type="presParOf" srcId="{13642FF9-11AC-4219-84EE-2AE34E5A7232}" destId="{E9435B83-5459-4AEC-9DB4-A6190A38F31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D8F0F0-62CD-4917-8A40-B806267F634B}" type="doc">
      <dgm:prSet loTypeId="urn:microsoft.com/office/officeart/2005/8/layout/hProcess9" loCatId="process" qsTypeId="urn:microsoft.com/office/officeart/2005/8/quickstyle/simple1" qsCatId="simple" csTypeId="urn:microsoft.com/office/officeart/2005/8/colors/accent5_2" csCatId="accent5" phldr="1"/>
      <dgm:spPr/>
    </dgm:pt>
    <dgm:pt modelId="{553B65AF-FCFF-48AB-A467-F25FB194AA91}">
      <dgm:prSet phldrT="[Text]"/>
      <dgm:spPr/>
      <dgm:t>
        <a:bodyPr/>
        <a:lstStyle/>
        <a:p>
          <a:r>
            <a:rPr lang="en-US" dirty="0"/>
            <a:t>Licensed as an RF</a:t>
          </a:r>
        </a:p>
      </dgm:t>
    </dgm:pt>
    <dgm:pt modelId="{7E5CC646-5A03-401E-96DF-61A3BF91C3AA}" type="parTrans" cxnId="{F27B3AC9-9EAB-4ACE-9D10-22F9492098DE}">
      <dgm:prSet/>
      <dgm:spPr/>
      <dgm:t>
        <a:bodyPr/>
        <a:lstStyle/>
        <a:p>
          <a:endParaRPr lang="en-US"/>
        </a:p>
      </dgm:t>
    </dgm:pt>
    <dgm:pt modelId="{C4ED5157-B945-432B-9131-4F0F0F4CC722}" type="sibTrans" cxnId="{F27B3AC9-9EAB-4ACE-9D10-22F9492098DE}">
      <dgm:prSet/>
      <dgm:spPr/>
      <dgm:t>
        <a:bodyPr/>
        <a:lstStyle/>
        <a:p>
          <a:endParaRPr lang="en-US"/>
        </a:p>
      </dgm:t>
    </dgm:pt>
    <dgm:pt modelId="{EC48FEC7-6363-4A15-B275-71A7AABF6AAF}">
      <dgm:prSet phldrT="[Text]"/>
      <dgm:spPr/>
      <dgm:t>
        <a:bodyPr/>
        <a:lstStyle/>
        <a:p>
          <a:r>
            <a:rPr lang="en-US" dirty="0"/>
            <a:t>Commit to changing your license type</a:t>
          </a:r>
        </a:p>
      </dgm:t>
    </dgm:pt>
    <dgm:pt modelId="{C4AF3869-AA78-4C69-8157-30ACD13D8B62}" type="parTrans" cxnId="{FEB12D1B-9092-4A49-ADA5-19A8A7720AB6}">
      <dgm:prSet/>
      <dgm:spPr/>
      <dgm:t>
        <a:bodyPr/>
        <a:lstStyle/>
        <a:p>
          <a:endParaRPr lang="en-US"/>
        </a:p>
      </dgm:t>
    </dgm:pt>
    <dgm:pt modelId="{10DBFB68-7617-412C-A3C6-A91A60671A1D}" type="sibTrans" cxnId="{FEB12D1B-9092-4A49-ADA5-19A8A7720AB6}">
      <dgm:prSet/>
      <dgm:spPr/>
      <dgm:t>
        <a:bodyPr/>
        <a:lstStyle/>
        <a:p>
          <a:endParaRPr lang="en-US"/>
        </a:p>
      </dgm:t>
    </dgm:pt>
    <dgm:pt modelId="{2A7A2135-4B1C-4789-B96D-FD4A1119F406}">
      <dgm:prSet phldrT="[Text]"/>
      <dgm:spPr/>
      <dgm:t>
        <a:bodyPr/>
        <a:lstStyle/>
        <a:p>
          <a:r>
            <a:rPr lang="en-US" dirty="0"/>
            <a:t>CF</a:t>
          </a:r>
        </a:p>
      </dgm:t>
    </dgm:pt>
    <dgm:pt modelId="{0A8D113E-8FCF-4E96-97E6-7516925CE0F2}" type="parTrans" cxnId="{46E30B03-6BFE-4C9D-A9AB-23C6F0916F4F}">
      <dgm:prSet/>
      <dgm:spPr/>
      <dgm:t>
        <a:bodyPr/>
        <a:lstStyle/>
        <a:p>
          <a:endParaRPr lang="en-US"/>
        </a:p>
      </dgm:t>
    </dgm:pt>
    <dgm:pt modelId="{558FF0FD-FDFD-475B-935D-5BE57AD5F6A1}" type="sibTrans" cxnId="{46E30B03-6BFE-4C9D-A9AB-23C6F0916F4F}">
      <dgm:prSet/>
      <dgm:spPr/>
      <dgm:t>
        <a:bodyPr/>
        <a:lstStyle/>
        <a:p>
          <a:endParaRPr lang="en-US"/>
        </a:p>
      </dgm:t>
    </dgm:pt>
    <dgm:pt modelId="{8F107C3B-69C2-4B16-9350-F4A81251767B}" type="pres">
      <dgm:prSet presAssocID="{6CD8F0F0-62CD-4917-8A40-B806267F634B}" presName="CompostProcess" presStyleCnt="0">
        <dgm:presLayoutVars>
          <dgm:dir/>
          <dgm:resizeHandles val="exact"/>
        </dgm:presLayoutVars>
      </dgm:prSet>
      <dgm:spPr/>
    </dgm:pt>
    <dgm:pt modelId="{1120AE21-C187-4A54-ABE7-191A36D1858E}" type="pres">
      <dgm:prSet presAssocID="{6CD8F0F0-62CD-4917-8A40-B806267F634B}" presName="arrow" presStyleLbl="bgShp" presStyleIdx="0" presStyleCnt="1"/>
      <dgm:spPr/>
    </dgm:pt>
    <dgm:pt modelId="{13642FF9-11AC-4219-84EE-2AE34E5A7232}" type="pres">
      <dgm:prSet presAssocID="{6CD8F0F0-62CD-4917-8A40-B806267F634B}" presName="linearProcess" presStyleCnt="0"/>
      <dgm:spPr/>
    </dgm:pt>
    <dgm:pt modelId="{FBA83EE9-6BDE-40D6-A00B-8F990A3D0720}" type="pres">
      <dgm:prSet presAssocID="{553B65AF-FCFF-48AB-A467-F25FB194AA91}" presName="textNode" presStyleLbl="node1" presStyleIdx="0" presStyleCnt="3">
        <dgm:presLayoutVars>
          <dgm:bulletEnabled val="1"/>
        </dgm:presLayoutVars>
      </dgm:prSet>
      <dgm:spPr/>
    </dgm:pt>
    <dgm:pt modelId="{F713A8CF-7762-4CBE-B77C-B161D50D5FBD}" type="pres">
      <dgm:prSet presAssocID="{C4ED5157-B945-432B-9131-4F0F0F4CC722}" presName="sibTrans" presStyleCnt="0"/>
      <dgm:spPr/>
    </dgm:pt>
    <dgm:pt modelId="{40E8C6BE-6C63-461C-8BCC-A37E9F046E55}" type="pres">
      <dgm:prSet presAssocID="{EC48FEC7-6363-4A15-B275-71A7AABF6AAF}" presName="textNode" presStyleLbl="node1" presStyleIdx="1" presStyleCnt="3">
        <dgm:presLayoutVars>
          <dgm:bulletEnabled val="1"/>
        </dgm:presLayoutVars>
      </dgm:prSet>
      <dgm:spPr/>
    </dgm:pt>
    <dgm:pt modelId="{172AED9F-D1C8-458E-84F9-A420A0F492A2}" type="pres">
      <dgm:prSet presAssocID="{10DBFB68-7617-412C-A3C6-A91A60671A1D}" presName="sibTrans" presStyleCnt="0"/>
      <dgm:spPr/>
    </dgm:pt>
    <dgm:pt modelId="{E9435B83-5459-4AEC-9DB4-A6190A38F319}" type="pres">
      <dgm:prSet presAssocID="{2A7A2135-4B1C-4789-B96D-FD4A1119F406}" presName="textNode" presStyleLbl="node1" presStyleIdx="2" presStyleCnt="3">
        <dgm:presLayoutVars>
          <dgm:bulletEnabled val="1"/>
        </dgm:presLayoutVars>
      </dgm:prSet>
      <dgm:spPr/>
    </dgm:pt>
  </dgm:ptLst>
  <dgm:cxnLst>
    <dgm:cxn modelId="{46E30B03-6BFE-4C9D-A9AB-23C6F0916F4F}" srcId="{6CD8F0F0-62CD-4917-8A40-B806267F634B}" destId="{2A7A2135-4B1C-4789-B96D-FD4A1119F406}" srcOrd="2" destOrd="0" parTransId="{0A8D113E-8FCF-4E96-97E6-7516925CE0F2}" sibTransId="{558FF0FD-FDFD-475B-935D-5BE57AD5F6A1}"/>
    <dgm:cxn modelId="{FEB12D1B-9092-4A49-ADA5-19A8A7720AB6}" srcId="{6CD8F0F0-62CD-4917-8A40-B806267F634B}" destId="{EC48FEC7-6363-4A15-B275-71A7AABF6AAF}" srcOrd="1" destOrd="0" parTransId="{C4AF3869-AA78-4C69-8157-30ACD13D8B62}" sibTransId="{10DBFB68-7617-412C-A3C6-A91A60671A1D}"/>
    <dgm:cxn modelId="{306F0A38-D736-44FC-B76A-003164F0C596}" type="presOf" srcId="{6CD8F0F0-62CD-4917-8A40-B806267F634B}" destId="{8F107C3B-69C2-4B16-9350-F4A81251767B}" srcOrd="0" destOrd="0" presId="urn:microsoft.com/office/officeart/2005/8/layout/hProcess9"/>
    <dgm:cxn modelId="{0FCCB660-5F09-4E1C-B4DB-3D3DE10BC802}" type="presOf" srcId="{2A7A2135-4B1C-4789-B96D-FD4A1119F406}" destId="{E9435B83-5459-4AEC-9DB4-A6190A38F319}" srcOrd="0" destOrd="0" presId="urn:microsoft.com/office/officeart/2005/8/layout/hProcess9"/>
    <dgm:cxn modelId="{9B0E6077-EDED-413E-B05B-97B27930F0B9}" type="presOf" srcId="{553B65AF-FCFF-48AB-A467-F25FB194AA91}" destId="{FBA83EE9-6BDE-40D6-A00B-8F990A3D0720}" srcOrd="0" destOrd="0" presId="urn:microsoft.com/office/officeart/2005/8/layout/hProcess9"/>
    <dgm:cxn modelId="{659B3192-9B51-4CEE-A467-7072E0EB632C}" type="presOf" srcId="{EC48FEC7-6363-4A15-B275-71A7AABF6AAF}" destId="{40E8C6BE-6C63-461C-8BCC-A37E9F046E55}" srcOrd="0" destOrd="0" presId="urn:microsoft.com/office/officeart/2005/8/layout/hProcess9"/>
    <dgm:cxn modelId="{F27B3AC9-9EAB-4ACE-9D10-22F9492098DE}" srcId="{6CD8F0F0-62CD-4917-8A40-B806267F634B}" destId="{553B65AF-FCFF-48AB-A467-F25FB194AA91}" srcOrd="0" destOrd="0" parTransId="{7E5CC646-5A03-401E-96DF-61A3BF91C3AA}" sibTransId="{C4ED5157-B945-432B-9131-4F0F0F4CC722}"/>
    <dgm:cxn modelId="{7161FE08-9756-4E7B-B7B8-334DAF7C5CCF}" type="presParOf" srcId="{8F107C3B-69C2-4B16-9350-F4A81251767B}" destId="{1120AE21-C187-4A54-ABE7-191A36D1858E}" srcOrd="0" destOrd="0" presId="urn:microsoft.com/office/officeart/2005/8/layout/hProcess9"/>
    <dgm:cxn modelId="{8222BA6B-B120-4790-A22D-725E07DFA49F}" type="presParOf" srcId="{8F107C3B-69C2-4B16-9350-F4A81251767B}" destId="{13642FF9-11AC-4219-84EE-2AE34E5A7232}" srcOrd="1" destOrd="0" presId="urn:microsoft.com/office/officeart/2005/8/layout/hProcess9"/>
    <dgm:cxn modelId="{51139404-DA36-41FE-8BA5-5A3F2B0DDEEC}" type="presParOf" srcId="{13642FF9-11AC-4219-84EE-2AE34E5A7232}" destId="{FBA83EE9-6BDE-40D6-A00B-8F990A3D0720}" srcOrd="0" destOrd="0" presId="urn:microsoft.com/office/officeart/2005/8/layout/hProcess9"/>
    <dgm:cxn modelId="{DC24014E-65F1-462E-B46F-A37E6BF4A8DF}" type="presParOf" srcId="{13642FF9-11AC-4219-84EE-2AE34E5A7232}" destId="{F713A8CF-7762-4CBE-B77C-B161D50D5FBD}" srcOrd="1" destOrd="0" presId="urn:microsoft.com/office/officeart/2005/8/layout/hProcess9"/>
    <dgm:cxn modelId="{3C204214-E8E1-49AD-8C71-4F20F1D18AAC}" type="presParOf" srcId="{13642FF9-11AC-4219-84EE-2AE34E5A7232}" destId="{40E8C6BE-6C63-461C-8BCC-A37E9F046E55}" srcOrd="2" destOrd="0" presId="urn:microsoft.com/office/officeart/2005/8/layout/hProcess9"/>
    <dgm:cxn modelId="{D9812C75-DD3E-421A-933E-95FFD9558E6A}" type="presParOf" srcId="{13642FF9-11AC-4219-84EE-2AE34E5A7232}" destId="{172AED9F-D1C8-458E-84F9-A420A0F492A2}" srcOrd="3" destOrd="0" presId="urn:microsoft.com/office/officeart/2005/8/layout/hProcess9"/>
    <dgm:cxn modelId="{59867733-1BE7-4EAD-82CF-45A350AAAEFD}" type="presParOf" srcId="{13642FF9-11AC-4219-84EE-2AE34E5A7232}" destId="{E9435B83-5459-4AEC-9DB4-A6190A38F31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0AE21-C187-4A54-ABE7-191A36D1858E}">
      <dsp:nvSpPr>
        <dsp:cNvPr id="0" name=""/>
        <dsp:cNvSpPr/>
      </dsp:nvSpPr>
      <dsp:spPr>
        <a:xfrm>
          <a:off x="609599" y="0"/>
          <a:ext cx="6908800" cy="541866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A83EE9-6BDE-40D6-A00B-8F990A3D0720}">
      <dsp:nvSpPr>
        <dsp:cNvPr id="0" name=""/>
        <dsp:cNvSpPr/>
      </dsp:nvSpPr>
      <dsp:spPr>
        <a:xfrm>
          <a:off x="8731"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Not licensed</a:t>
          </a:r>
        </a:p>
      </dsp:txBody>
      <dsp:txXfrm>
        <a:off x="114538" y="1731407"/>
        <a:ext cx="2404586" cy="1955852"/>
      </dsp:txXfrm>
    </dsp:sp>
    <dsp:sp modelId="{40E8C6BE-6C63-461C-8BCC-A37E9F046E55}">
      <dsp:nvSpPr>
        <dsp:cNvPr id="0" name=""/>
        <dsp:cNvSpPr/>
      </dsp:nvSpPr>
      <dsp:spPr>
        <a:xfrm>
          <a:off x="2755899"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Commit to becoming licensed</a:t>
          </a:r>
        </a:p>
      </dsp:txBody>
      <dsp:txXfrm>
        <a:off x="2861706" y="1731407"/>
        <a:ext cx="2404586" cy="1955852"/>
      </dsp:txXfrm>
    </dsp:sp>
    <dsp:sp modelId="{E9435B83-5459-4AEC-9DB4-A6190A38F319}">
      <dsp:nvSpPr>
        <dsp:cNvPr id="0" name=""/>
        <dsp:cNvSpPr/>
      </dsp:nvSpPr>
      <dsp:spPr>
        <a:xfrm>
          <a:off x="5503068" y="1625600"/>
          <a:ext cx="26162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RF,CF, CC</a:t>
          </a:r>
        </a:p>
      </dsp:txBody>
      <dsp:txXfrm>
        <a:off x="5608875" y="1731407"/>
        <a:ext cx="2404586"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0AE21-C187-4A54-ABE7-191A36D1858E}">
      <dsp:nvSpPr>
        <dsp:cNvPr id="0" name=""/>
        <dsp:cNvSpPr/>
      </dsp:nvSpPr>
      <dsp:spPr>
        <a:xfrm>
          <a:off x="609599" y="0"/>
          <a:ext cx="6908800" cy="541866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A83EE9-6BDE-40D6-A00B-8F990A3D0720}">
      <dsp:nvSpPr>
        <dsp:cNvPr id="0" name=""/>
        <dsp:cNvSpPr/>
      </dsp:nvSpPr>
      <dsp:spPr>
        <a:xfrm>
          <a:off x="275431" y="1625600"/>
          <a:ext cx="24384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Licensed as an RF</a:t>
          </a:r>
        </a:p>
      </dsp:txBody>
      <dsp:txXfrm>
        <a:off x="381238" y="1731407"/>
        <a:ext cx="2226786" cy="1955852"/>
      </dsp:txXfrm>
    </dsp:sp>
    <dsp:sp modelId="{40E8C6BE-6C63-461C-8BCC-A37E9F046E55}">
      <dsp:nvSpPr>
        <dsp:cNvPr id="0" name=""/>
        <dsp:cNvSpPr/>
      </dsp:nvSpPr>
      <dsp:spPr>
        <a:xfrm>
          <a:off x="2844799" y="1625600"/>
          <a:ext cx="24384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Commit to changing your license type</a:t>
          </a:r>
        </a:p>
      </dsp:txBody>
      <dsp:txXfrm>
        <a:off x="2950606" y="1731407"/>
        <a:ext cx="2226786" cy="1955852"/>
      </dsp:txXfrm>
    </dsp:sp>
    <dsp:sp modelId="{E9435B83-5459-4AEC-9DB4-A6190A38F319}">
      <dsp:nvSpPr>
        <dsp:cNvPr id="0" name=""/>
        <dsp:cNvSpPr/>
      </dsp:nvSpPr>
      <dsp:spPr>
        <a:xfrm>
          <a:off x="5414168" y="1625600"/>
          <a:ext cx="24384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CF</a:t>
          </a:r>
        </a:p>
      </dsp:txBody>
      <dsp:txXfrm>
        <a:off x="5519975" y="1731407"/>
        <a:ext cx="2226786"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00E98E-51CB-4B6F-3827-344E794EDF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31D27B-50D2-6056-A5D5-0D44328934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EE03F-8482-E740-87DD-4278D1B9FA2C}" type="datetimeFigureOut">
              <a:rPr lang="en-US" smtClean="0"/>
              <a:t>4/27/2023</a:t>
            </a:fld>
            <a:endParaRPr lang="en-US"/>
          </a:p>
        </p:txBody>
      </p:sp>
      <p:sp>
        <p:nvSpPr>
          <p:cNvPr id="4" name="Footer Placeholder 3">
            <a:extLst>
              <a:ext uri="{FF2B5EF4-FFF2-40B4-BE49-F238E27FC236}">
                <a16:creationId xmlns:a16="http://schemas.microsoft.com/office/drawing/2014/main" id="{3B8B1CC7-6382-5FEF-A41E-771274614D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AF933F-9063-FFAE-5421-C752942A4E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E1E2FD-AD5C-1D41-B43B-BC5BE285E131}" type="slidenum">
              <a:rPr lang="en-US" smtClean="0"/>
              <a:t>‹#›</a:t>
            </a:fld>
            <a:endParaRPr lang="en-US"/>
          </a:p>
        </p:txBody>
      </p:sp>
    </p:spTree>
    <p:extLst>
      <p:ext uri="{BB962C8B-B14F-4D97-AF65-F5344CB8AC3E}">
        <p14:creationId xmlns:p14="http://schemas.microsoft.com/office/powerpoint/2010/main" val="3352037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AC96A-FFC6-46F4-AF6F-1ED51B27AB97}"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FA207-8CB9-40B2-8CBD-9637B40E2A47}" type="slidenum">
              <a:rPr lang="en-US" smtClean="0"/>
              <a:t>‹#›</a:t>
            </a:fld>
            <a:endParaRPr lang="en-US"/>
          </a:p>
        </p:txBody>
      </p:sp>
    </p:spTree>
    <p:extLst>
      <p:ext uri="{BB962C8B-B14F-4D97-AF65-F5344CB8AC3E}">
        <p14:creationId xmlns:p14="http://schemas.microsoft.com/office/powerpoint/2010/main" val="115805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introduction to the Rural Early Learning Facility Improvement Project. Today will be discussing the project, its phases, and requirements. </a:t>
            </a:r>
          </a:p>
          <a:p>
            <a:endParaRPr lang="en-US" dirty="0"/>
          </a:p>
          <a:p>
            <a:r>
              <a:rPr lang="en-US" dirty="0"/>
              <a:t>This slideshow will be available on the Spark website in the coming weeks.</a:t>
            </a:r>
          </a:p>
        </p:txBody>
      </p:sp>
      <p:sp>
        <p:nvSpPr>
          <p:cNvPr id="4" name="Slide Number Placeholder 3"/>
          <p:cNvSpPr>
            <a:spLocks noGrp="1"/>
          </p:cNvSpPr>
          <p:nvPr>
            <p:ph type="sldNum" sz="quarter" idx="5"/>
          </p:nvPr>
        </p:nvSpPr>
        <p:spPr/>
        <p:txBody>
          <a:bodyPr/>
          <a:lstStyle/>
          <a:p>
            <a:fld id="{0DEFA207-8CB9-40B2-8CBD-9637B40E2A47}" type="slidenum">
              <a:rPr lang="en-US" smtClean="0"/>
              <a:t>1</a:t>
            </a:fld>
            <a:endParaRPr lang="en-US"/>
          </a:p>
        </p:txBody>
      </p:sp>
    </p:spTree>
    <p:extLst>
      <p:ext uri="{BB962C8B-B14F-4D97-AF65-F5344CB8AC3E}">
        <p14:creationId xmlns:p14="http://schemas.microsoft.com/office/powerpoint/2010/main" val="1243940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50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Major Renovation is defined as:</a:t>
            </a:r>
          </a:p>
          <a:p>
            <a:pPr marL="342900" marR="0" lvl="0" indent="-342900">
              <a:spcBef>
                <a:spcPts val="50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Structural changes to the foundation, roof, floor, exterior or load-bearing walls of a facility, or the extension of a facility to increase its floor area; or </a:t>
            </a:r>
          </a:p>
          <a:p>
            <a:pPr marL="342900" marR="0" lvl="0" indent="-342900">
              <a:spcBef>
                <a:spcPts val="0"/>
              </a:spcBef>
              <a:spcAft>
                <a:spcPts val="100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Extensive alteration of a facility such as to significantly change its function and purpose, even if such renovation does not include any structural change. </a:t>
            </a: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10</a:t>
            </a:fld>
            <a:endParaRPr lang="en-US"/>
          </a:p>
        </p:txBody>
      </p:sp>
    </p:spTree>
    <p:extLst>
      <p:ext uri="{BB962C8B-B14F-4D97-AF65-F5344CB8AC3E}">
        <p14:creationId xmlns:p14="http://schemas.microsoft.com/office/powerpoint/2010/main" val="110756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50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Minor Renovation is defined as a facility improvements which are not specified under the definitions of construction or major remodeling. Examples are provided in the following list:</a:t>
            </a:r>
          </a:p>
          <a:p>
            <a:pPr marL="0" marR="0">
              <a:spcBef>
                <a:spcPts val="1000"/>
              </a:spcBef>
              <a:spcAft>
                <a:spcPts val="0"/>
              </a:spcAft>
            </a:pPr>
            <a:r>
              <a:rPr lang="en-US" sz="1800" b="1" i="1" spc="50" dirty="0">
                <a:solidFill>
                  <a:srgbClr val="014F39"/>
                </a:solidFill>
                <a:effectLst/>
                <a:latin typeface="Calibri" panose="020F0502020204030204" pitchFamily="34" charset="0"/>
                <a:cs typeface="Times New Roman" panose="02020603050405020304" pitchFamily="18" charset="0"/>
              </a:rPr>
              <a:t>Indoors</a:t>
            </a:r>
          </a:p>
          <a:p>
            <a:pPr marL="342900" marR="0" lvl="0" indent="-342900">
              <a:spcBef>
                <a:spcPts val="50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Heating, cooling, and/or ventilation issues</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Remediating lead paint and/or lead pipes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Installing room dividers</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Installing age-appropriate plumbing, such as child-sized toilets and sinks</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Installing handwashing stations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Flooring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Painting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Water leak mitigation (windows, roof leak, drywall repair)</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Fixed equipment (washers, dryers, refrigerators, freezers, dishwashers, stoves)</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Storage</a:t>
            </a:r>
          </a:p>
          <a:p>
            <a:pPr marL="342900" marR="0" lvl="0" indent="-342900">
              <a:spcBef>
                <a:spcPts val="0"/>
              </a:spcBef>
              <a:spcAft>
                <a:spcPts val="100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Issues identified by licensing or other regulatory agencies </a:t>
            </a: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11</a:t>
            </a:fld>
            <a:endParaRPr lang="en-US"/>
          </a:p>
        </p:txBody>
      </p:sp>
    </p:spTree>
    <p:extLst>
      <p:ext uri="{BB962C8B-B14F-4D97-AF65-F5344CB8AC3E}">
        <p14:creationId xmlns:p14="http://schemas.microsoft.com/office/powerpoint/2010/main" val="125859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000"/>
              </a:spcBef>
              <a:spcAft>
                <a:spcPts val="0"/>
              </a:spcAft>
            </a:pPr>
            <a:r>
              <a:rPr lang="en-US" sz="1800" b="1" i="1" spc="50" dirty="0">
                <a:solidFill>
                  <a:srgbClr val="014F39"/>
                </a:solidFill>
                <a:effectLst/>
                <a:latin typeface="Calibri" panose="020F0502020204030204" pitchFamily="34" charset="0"/>
                <a:cs typeface="Times New Roman" panose="02020603050405020304" pitchFamily="18" charset="0"/>
              </a:rPr>
              <a:t>Outdoors </a:t>
            </a:r>
          </a:p>
          <a:p>
            <a:pPr marL="342900" marR="0" lvl="0" indent="-342900">
              <a:spcBef>
                <a:spcPts val="50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Purchasing play equipment to improve outdoor spaces</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Creating an outdoor area with protection from the elements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Fencing/hazard enclosures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Storage</a:t>
            </a:r>
          </a:p>
          <a:p>
            <a:pPr marL="342900" marR="0" lvl="0" indent="-342900">
              <a:spcBef>
                <a:spcPts val="0"/>
              </a:spcBef>
              <a:spcAft>
                <a:spcPts val="100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Surface improvements (grass, outdoor carpet, sand, cement, decking) </a:t>
            </a: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12</a:t>
            </a:fld>
            <a:endParaRPr lang="en-US"/>
          </a:p>
        </p:txBody>
      </p:sp>
    </p:spTree>
    <p:extLst>
      <p:ext uri="{BB962C8B-B14F-4D97-AF65-F5344CB8AC3E}">
        <p14:creationId xmlns:p14="http://schemas.microsoft.com/office/powerpoint/2010/main" val="296825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have an example of those steps an applicants will need to take if they are not currently licensed when they submit their application. You must commit to becoming licensed before you end your project and obtain either a RF, CF, or CC license.  </a:t>
            </a:r>
          </a:p>
        </p:txBody>
      </p:sp>
      <p:sp>
        <p:nvSpPr>
          <p:cNvPr id="4" name="Slide Number Placeholder 3"/>
          <p:cNvSpPr>
            <a:spLocks noGrp="1"/>
          </p:cNvSpPr>
          <p:nvPr>
            <p:ph type="sldNum" sz="quarter" idx="5"/>
          </p:nvPr>
        </p:nvSpPr>
        <p:spPr/>
        <p:txBody>
          <a:bodyPr/>
          <a:lstStyle/>
          <a:p>
            <a:fld id="{0DEFA207-8CB9-40B2-8CBD-9637B40E2A47}" type="slidenum">
              <a:rPr lang="en-US" smtClean="0"/>
              <a:t>13</a:t>
            </a:fld>
            <a:endParaRPr lang="en-US"/>
          </a:p>
        </p:txBody>
      </p:sp>
    </p:spTree>
    <p:extLst>
      <p:ext uri="{BB962C8B-B14F-4D97-AF65-F5344CB8AC3E}">
        <p14:creationId xmlns:p14="http://schemas.microsoft.com/office/powerpoint/2010/main" val="200040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have an example of those steps an applicants will need to take if they are currently licensed as a RF when they submit their application. You must commit to changing your license type to a CF before you end your project. As an RF you will need to provider your current license number. Applicants who are already licensed as a CF or CC need to provide their license number and commit to increasing the number of children enrolled if possible.  </a:t>
            </a:r>
          </a:p>
        </p:txBody>
      </p:sp>
      <p:sp>
        <p:nvSpPr>
          <p:cNvPr id="4" name="Slide Number Placeholder 3"/>
          <p:cNvSpPr>
            <a:spLocks noGrp="1"/>
          </p:cNvSpPr>
          <p:nvPr>
            <p:ph type="sldNum" sz="quarter" idx="5"/>
          </p:nvPr>
        </p:nvSpPr>
        <p:spPr/>
        <p:txBody>
          <a:bodyPr/>
          <a:lstStyle/>
          <a:p>
            <a:fld id="{0DEFA207-8CB9-40B2-8CBD-9637B40E2A47}" type="slidenum">
              <a:rPr lang="en-US" smtClean="0"/>
              <a:t>14</a:t>
            </a:fld>
            <a:endParaRPr lang="en-US"/>
          </a:p>
        </p:txBody>
      </p:sp>
    </p:spTree>
    <p:extLst>
      <p:ext uri="{BB962C8B-B14F-4D97-AF65-F5344CB8AC3E}">
        <p14:creationId xmlns:p14="http://schemas.microsoft.com/office/powerpoint/2010/main" val="206621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Institute will be responsible to check on the compliance history of each applicant by working with the Office of Child Care.</a:t>
            </a:r>
          </a:p>
          <a:p>
            <a:endParaRPr lang="en-US" dirty="0"/>
          </a:p>
          <a:p>
            <a:r>
              <a:rPr lang="en-US" dirty="0"/>
              <a:t>We will have the office of child care look back on the last 2 years or 24 months.</a:t>
            </a:r>
          </a:p>
          <a:p>
            <a:endParaRPr lang="en-US" dirty="0"/>
          </a:p>
          <a:p>
            <a:r>
              <a:rPr lang="en-US" dirty="0"/>
              <a:t>If you have specific questions about any of these compliance violations, please contact your local licensing office or your licensor</a:t>
            </a:r>
          </a:p>
          <a:p>
            <a:endParaRPr lang="en-US" dirty="0"/>
          </a:p>
          <a:p>
            <a:r>
              <a:rPr lang="en-US" dirty="0"/>
              <a:t>You will be notified if you do not meet the compliance requirement</a:t>
            </a:r>
          </a:p>
        </p:txBody>
      </p:sp>
      <p:sp>
        <p:nvSpPr>
          <p:cNvPr id="4" name="Slide Number Placeholder 3"/>
          <p:cNvSpPr>
            <a:spLocks noGrp="1"/>
          </p:cNvSpPr>
          <p:nvPr>
            <p:ph type="sldNum" sz="quarter" idx="5"/>
          </p:nvPr>
        </p:nvSpPr>
        <p:spPr/>
        <p:txBody>
          <a:bodyPr/>
          <a:lstStyle/>
          <a:p>
            <a:fld id="{F8E46ACE-7A1D-48BB-8426-E6FEBCB2E5E9}" type="slidenum">
              <a:rPr lang="en-US" smtClean="0"/>
              <a:t>15</a:t>
            </a:fld>
            <a:endParaRPr lang="en-US"/>
          </a:p>
        </p:txBody>
      </p:sp>
    </p:spTree>
    <p:extLst>
      <p:ext uri="{BB962C8B-B14F-4D97-AF65-F5344CB8AC3E}">
        <p14:creationId xmlns:p14="http://schemas.microsoft.com/office/powerpoint/2010/main" val="263862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slide)</a:t>
            </a:r>
          </a:p>
          <a:p>
            <a:r>
              <a:rPr lang="en-US" dirty="0"/>
              <a:t>If you are currently licensed you will need to be identified in Find Child Care Oregon</a:t>
            </a:r>
          </a:p>
          <a:p>
            <a:endParaRPr lang="en-US" dirty="0"/>
          </a:p>
          <a:p>
            <a:r>
              <a:rPr lang="en-US" dirty="0"/>
              <a:t>If you are not currently licensed or working on getting licensed this is a goal that you will need to complete as you participate in this grant.</a:t>
            </a:r>
          </a:p>
        </p:txBody>
      </p:sp>
      <p:sp>
        <p:nvSpPr>
          <p:cNvPr id="4" name="Slide Number Placeholder 3"/>
          <p:cNvSpPr>
            <a:spLocks noGrp="1"/>
          </p:cNvSpPr>
          <p:nvPr>
            <p:ph type="sldNum" sz="quarter" idx="5"/>
          </p:nvPr>
        </p:nvSpPr>
        <p:spPr/>
        <p:txBody>
          <a:bodyPr/>
          <a:lstStyle/>
          <a:p>
            <a:fld id="{F8E46ACE-7A1D-48BB-8426-E6FEBCB2E5E9}" type="slidenum">
              <a:rPr lang="en-US" smtClean="0"/>
              <a:t>16</a:t>
            </a:fld>
            <a:endParaRPr lang="en-US"/>
          </a:p>
        </p:txBody>
      </p:sp>
    </p:spTree>
    <p:extLst>
      <p:ext uri="{BB962C8B-B14F-4D97-AF65-F5344CB8AC3E}">
        <p14:creationId xmlns:p14="http://schemas.microsoft.com/office/powerpoint/2010/main" val="133723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applications will be scored based on a publicly available scoring rubric. If your application does not meet the scoring criteria it will be rejected. </a:t>
            </a: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17</a:t>
            </a:fld>
            <a:endParaRPr lang="en-US"/>
          </a:p>
        </p:txBody>
      </p:sp>
    </p:spTree>
    <p:extLst>
      <p:ext uri="{BB962C8B-B14F-4D97-AF65-F5344CB8AC3E}">
        <p14:creationId xmlns:p14="http://schemas.microsoft.com/office/powerpoint/2010/main" val="2696481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meet the eligibility requirements, you should submit a grant application. Your application will go through a review process to make sure that you meet the eligibility requirements. You will be notified via email if you are invited to participate in the grant.</a:t>
            </a:r>
          </a:p>
          <a:p>
            <a:endParaRPr lang="en-US" dirty="0"/>
          </a:p>
          <a:p>
            <a:r>
              <a:rPr lang="en-US" dirty="0"/>
              <a:t>After you have been notified that you have been selected you can begin working on your grant proposal.</a:t>
            </a:r>
          </a:p>
          <a:p>
            <a:endParaRPr lang="en-US" dirty="0"/>
          </a:p>
          <a:p>
            <a:endParaRPr lang="en-US" dirty="0"/>
          </a:p>
          <a:p>
            <a:r>
              <a:rPr lang="en-US" b="0" i="0" dirty="0">
                <a:solidFill>
                  <a:srgbClr val="000000"/>
                </a:solidFill>
                <a:effectLst/>
                <a:latin typeface="PlusJakartaSans"/>
              </a:rPr>
              <a:t>Photo by Sora </a:t>
            </a:r>
            <a:r>
              <a:rPr lang="en-US" b="0" i="0" dirty="0" err="1">
                <a:solidFill>
                  <a:srgbClr val="000000"/>
                </a:solidFill>
                <a:effectLst/>
                <a:latin typeface="PlusJakartaSans"/>
              </a:rPr>
              <a:t>Shimazaki</a:t>
            </a:r>
            <a:r>
              <a:rPr lang="en-US" b="0" i="0" dirty="0">
                <a:solidFill>
                  <a:srgbClr val="000000"/>
                </a:solidFill>
                <a:effectLst/>
                <a:latin typeface="PlusJakartaSans"/>
              </a:rPr>
              <a:t>: https://www.pexels.com/photo/crop-faceless-person-typing-on-laptop-keyboard-in-darkness-5926370/</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18</a:t>
            </a:fld>
            <a:endParaRPr lang="en-US"/>
          </a:p>
        </p:txBody>
      </p:sp>
    </p:spTree>
    <p:extLst>
      <p:ext uri="{BB962C8B-B14F-4D97-AF65-F5344CB8AC3E}">
        <p14:creationId xmlns:p14="http://schemas.microsoft.com/office/powerpoint/2010/main" val="2097307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500"/>
              </a:spcBef>
              <a:spcAft>
                <a:spcPts val="1000"/>
              </a:spcAft>
            </a:pPr>
            <a:r>
              <a:rPr lang="en-US" sz="1800" spc="-10" dirty="0">
                <a:effectLst/>
                <a:latin typeface="Calibri" panose="020F0502020204030204" pitchFamily="34" charset="0"/>
                <a:ea typeface="Times New Roman" panose="02020603050405020304" pitchFamily="18" charset="0"/>
                <a:cs typeface="Times New Roman" panose="02020603050405020304" pitchFamily="18" charset="0"/>
              </a:rPr>
              <a:t>These are the distinct phases of this grant. We will discuss them in detail in the following slides.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20</a:t>
            </a:fld>
            <a:endParaRPr lang="en-US"/>
          </a:p>
        </p:txBody>
      </p:sp>
    </p:spTree>
    <p:extLst>
      <p:ext uri="{BB962C8B-B14F-4D97-AF65-F5344CB8AC3E}">
        <p14:creationId xmlns:p14="http://schemas.microsoft.com/office/powerpoint/2010/main" val="76645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increase the number of licensed sites and their capacity to care for children by improving the physical space and environment of selected applicants. Participants must complete one of the first two bullet points and the final bullet point while they are participating in the grant. </a:t>
            </a:r>
          </a:p>
          <a:p>
            <a:endParaRPr lang="en-US" dirty="0"/>
          </a:p>
          <a:p>
            <a:r>
              <a:rPr lang="pl-PL" b="0" i="0" dirty="0">
                <a:solidFill>
                  <a:srgbClr val="000000"/>
                </a:solidFill>
                <a:effectLst/>
                <a:latin typeface="PlusJakartaSans"/>
              </a:rPr>
              <a:t>Photo by Lum3n: https://www.pexels.com/photo/white-earphones-near-papers-269610/</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a:t>
            </a:fld>
            <a:endParaRPr lang="en-US"/>
          </a:p>
        </p:txBody>
      </p:sp>
    </p:spTree>
    <p:extLst>
      <p:ext uri="{BB962C8B-B14F-4D97-AF65-F5344CB8AC3E}">
        <p14:creationId xmlns:p14="http://schemas.microsoft.com/office/powerpoint/2010/main" val="674194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Gustavo </a:t>
            </a:r>
            <a:r>
              <a:rPr lang="en-US" b="0" i="0" dirty="0" err="1">
                <a:solidFill>
                  <a:srgbClr val="000000"/>
                </a:solidFill>
                <a:effectLst/>
                <a:latin typeface="PlusJakartaSans"/>
              </a:rPr>
              <a:t>Fring</a:t>
            </a:r>
            <a:r>
              <a:rPr lang="en-US" b="0" i="0" dirty="0">
                <a:solidFill>
                  <a:srgbClr val="000000"/>
                </a:solidFill>
                <a:effectLst/>
                <a:latin typeface="PlusJakartaSans"/>
              </a:rPr>
              <a:t>: https://www.pexels.com/photo/close-up-photo-of-person-in-sporstwear-4920429/</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21</a:t>
            </a:fld>
            <a:endParaRPr lang="en-US"/>
          </a:p>
        </p:txBody>
      </p:sp>
    </p:spTree>
    <p:extLst>
      <p:ext uri="{BB962C8B-B14F-4D97-AF65-F5344CB8AC3E}">
        <p14:creationId xmlns:p14="http://schemas.microsoft.com/office/powerpoint/2010/main" val="418348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project proposal must be:</a:t>
            </a:r>
          </a:p>
          <a:p>
            <a:pPr lvl="1"/>
            <a:r>
              <a:rPr lang="en-US" dirty="0"/>
              <a:t>Well developed</a:t>
            </a:r>
          </a:p>
          <a:p>
            <a:pPr lvl="1"/>
            <a:r>
              <a:rPr lang="en-US" dirty="0"/>
              <a:t>Focused on the objectives and requirements of the project</a:t>
            </a:r>
          </a:p>
          <a:p>
            <a:endParaRPr lang="en-US" dirty="0"/>
          </a:p>
          <a:p>
            <a:r>
              <a:rPr lang="en-US" dirty="0"/>
              <a:t>In this phase you will be working on your project proposal. Here are some examples of questions you should be asking yourself: What are some of the dream projects that I would like to do? If I had access to these funds, how would I make those dreams come true? What would it take to make this happen?</a:t>
            </a:r>
          </a:p>
          <a:p>
            <a:r>
              <a:rPr lang="en-US" dirty="0"/>
              <a:t>How long would it take? Who will do the work? Why are you asking so many questions?</a:t>
            </a:r>
          </a:p>
          <a:p>
            <a:endParaRPr lang="en-US" dirty="0"/>
          </a:p>
          <a:p>
            <a:r>
              <a:rPr lang="en-US" dirty="0"/>
              <a:t>To participate in this grant you need to work with local experts. You can get support while you complete your grant proposal from a variety of local sources. We have found that getting an outsider’s opinion and support makes for a better proposal. These individuals will help you provide a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safer and/or more appropriate indoor/outdoor environment for children. </a:t>
            </a:r>
            <a:endParaRPr lang="en-US" dirty="0"/>
          </a:p>
          <a:p>
            <a:endParaRPr lang="en-US" dirty="0"/>
          </a:p>
          <a:p>
            <a:r>
              <a:rPr lang="en-US" sz="1800" dirty="0">
                <a:effectLst/>
                <a:latin typeface="Calibri" panose="020F0502020204030204" pitchFamily="34" charset="0"/>
                <a:cs typeface="Times New Roman" panose="02020603050405020304" pitchFamily="18" charset="0"/>
              </a:rPr>
              <a:t>Your initial project proposal will probably change several times as you work to refine it. Remodeling and/or new construction can be complicated, and timelines often take longer than expected. It is okay if this phase takes a while to get through.</a:t>
            </a: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22</a:t>
            </a:fld>
            <a:endParaRPr lang="en-US"/>
          </a:p>
        </p:txBody>
      </p:sp>
    </p:spTree>
    <p:extLst>
      <p:ext uri="{BB962C8B-B14F-4D97-AF65-F5344CB8AC3E}">
        <p14:creationId xmlns:p14="http://schemas.microsoft.com/office/powerpoint/2010/main" val="2240118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spc="-10" dirty="0">
                <a:effectLst/>
                <a:latin typeface="Calibri" panose="020F0502020204030204" pitchFamily="34" charset="0"/>
                <a:ea typeface="Times New Roman" panose="02020603050405020304" pitchFamily="18" charset="0"/>
                <a:cs typeface="Times New Roman" panose="02020603050405020304" pitchFamily="18" charset="0"/>
              </a:rPr>
              <a:t>Now that your application has been selected, you have entered the Project Refinement Phase. In this phase, you will refine your project proposal. You might have to change what you are planning or start over from the beginning. You might feel like you won’t be able to complete your project, don’t give up. </a:t>
            </a:r>
          </a:p>
          <a:p>
            <a:endParaRPr lang="en-US" sz="1800" spc="-10" dirty="0">
              <a:effectLst/>
              <a:latin typeface="Calibri" panose="020F0502020204030204" pitchFamily="34" charset="0"/>
              <a:cs typeface="Times New Roman" panose="02020603050405020304" pitchFamily="18" charset="0"/>
            </a:endParaRPr>
          </a:p>
          <a:p>
            <a:r>
              <a:rPr lang="en-US" sz="1800" spc="-10" dirty="0">
                <a:effectLst/>
                <a:latin typeface="Calibri" panose="020F0502020204030204" pitchFamily="34" charset="0"/>
                <a:cs typeface="Times New Roman" panose="02020603050405020304" pitchFamily="18" charset="0"/>
              </a:rPr>
              <a:t>Our experience in project refinement is that it often take a lot of time to develop a project and the project change several times before the final project is approved.</a:t>
            </a:r>
          </a:p>
          <a:p>
            <a:endParaRPr lang="en-US" sz="1800" spc="-10" dirty="0">
              <a:effectLst/>
              <a:latin typeface="Calibri" panose="020F0502020204030204" pitchFamily="34" charset="0"/>
              <a:cs typeface="Times New Roman" panose="02020603050405020304" pitchFamily="18" charset="0"/>
            </a:endParaRPr>
          </a:p>
          <a:p>
            <a:r>
              <a:rPr lang="en-US" sz="1800" spc="-10" dirty="0">
                <a:effectLst/>
                <a:latin typeface="Calibri" panose="020F0502020204030204" pitchFamily="34" charset="0"/>
                <a:cs typeface="Times New Roman" panose="02020603050405020304" pitchFamily="18" charset="0"/>
              </a:rPr>
              <a:t>We will help you through this process.</a:t>
            </a:r>
          </a:p>
          <a:p>
            <a:endParaRPr lang="en-US" sz="1800" spc="-10" dirty="0">
              <a:effectLst/>
              <a:latin typeface="Calibri" panose="020F0502020204030204" pitchFamily="34" charset="0"/>
              <a:cs typeface="Times New Roman" panose="02020603050405020304" pitchFamily="18" charset="0"/>
            </a:endParaRPr>
          </a:p>
          <a:p>
            <a:r>
              <a:rPr lang="en-US" sz="1800" spc="-10" dirty="0">
                <a:effectLst/>
                <a:latin typeface="Calibri" panose="020F0502020204030204" pitchFamily="34" charset="0"/>
                <a:cs typeface="Times New Roman" panose="02020603050405020304" pitchFamily="18" charset="0"/>
              </a:rPr>
              <a:t>Please do not make purchases of materials or have contractor start work on your project before you receive your grant funds.</a:t>
            </a:r>
          </a:p>
          <a:p>
            <a:endParaRPr lang="en-US" sz="1800" spc="-10" dirty="0">
              <a:effectLst/>
              <a:latin typeface="Calibri" panose="020F0502020204030204" pitchFamily="34" charset="0"/>
              <a:cs typeface="Times New Roman" panose="02020603050405020304" pitchFamily="18"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Pixabay</a:t>
            </a:r>
            <a:r>
              <a:rPr lang="en-US" b="0" i="0" dirty="0">
                <a:solidFill>
                  <a:srgbClr val="000000"/>
                </a:solidFill>
                <a:effectLst/>
                <a:latin typeface="PlusJakartaSans"/>
              </a:rPr>
              <a:t>: https://www.pexels.com/photo/hot-iron-steel-glow-35860/</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23</a:t>
            </a:fld>
            <a:endParaRPr lang="en-US"/>
          </a:p>
        </p:txBody>
      </p:sp>
    </p:spTree>
    <p:extLst>
      <p:ext uri="{BB962C8B-B14F-4D97-AF65-F5344CB8AC3E}">
        <p14:creationId xmlns:p14="http://schemas.microsoft.com/office/powerpoint/2010/main" val="2353998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John </a:t>
            </a:r>
            <a:r>
              <a:rPr lang="en-US" b="0" i="0" dirty="0" err="1">
                <a:solidFill>
                  <a:srgbClr val="000000"/>
                </a:solidFill>
                <a:effectLst/>
                <a:latin typeface="PlusJakartaSans"/>
              </a:rPr>
              <a:t>Guccione</a:t>
            </a:r>
            <a:r>
              <a:rPr lang="en-US" b="0" i="0" dirty="0">
                <a:solidFill>
                  <a:srgbClr val="000000"/>
                </a:solidFill>
                <a:effectLst/>
                <a:latin typeface="PlusJakartaSans"/>
              </a:rPr>
              <a:t> www.advergroup.com: https://www.pexels.com/photo/100-us-dollar-banknotes-3483098/</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24</a:t>
            </a:fld>
            <a:endParaRPr lang="en-US"/>
          </a:p>
        </p:txBody>
      </p:sp>
    </p:spTree>
    <p:extLst>
      <p:ext uri="{BB962C8B-B14F-4D97-AF65-F5344CB8AC3E}">
        <p14:creationId xmlns:p14="http://schemas.microsoft.com/office/powerpoint/2010/main" val="461199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these grant funds are taxable. For specific details on the rate at which they will be taxed you should consult with a tax professional. </a:t>
            </a:r>
          </a:p>
          <a:p>
            <a:endParaRPr lang="en-US" dirty="0"/>
          </a:p>
          <a:p>
            <a:r>
              <a:rPr lang="pl-PL" b="0" i="0" dirty="0">
                <a:solidFill>
                  <a:srgbClr val="000000"/>
                </a:solidFill>
                <a:effectLst/>
                <a:latin typeface="PlusJakartaSans"/>
              </a:rPr>
              <a:t>Photo by Karolina Grabowska: https://www.pexels.com/photo/american-dollar-bills-and-vintage-light-box-with-inscription-4386369/</a:t>
            </a:r>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25</a:t>
            </a:fld>
            <a:endParaRPr lang="en-US"/>
          </a:p>
        </p:txBody>
      </p:sp>
    </p:spTree>
    <p:extLst>
      <p:ext uri="{BB962C8B-B14F-4D97-AF65-F5344CB8AC3E}">
        <p14:creationId xmlns:p14="http://schemas.microsoft.com/office/powerpoint/2010/main" val="2774708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awards; preservation &amp; enhancement and expansion grants</a:t>
            </a:r>
          </a:p>
        </p:txBody>
      </p:sp>
      <p:sp>
        <p:nvSpPr>
          <p:cNvPr id="4" name="Slide Number Placeholder 3"/>
          <p:cNvSpPr>
            <a:spLocks noGrp="1"/>
          </p:cNvSpPr>
          <p:nvPr>
            <p:ph type="sldNum" sz="quarter" idx="5"/>
          </p:nvPr>
        </p:nvSpPr>
        <p:spPr/>
        <p:txBody>
          <a:bodyPr/>
          <a:lstStyle/>
          <a:p>
            <a:fld id="{F8E46ACE-7A1D-48BB-8426-E6FEBCB2E5E9}" type="slidenum">
              <a:rPr lang="en-US" smtClean="0"/>
              <a:t>26</a:t>
            </a:fld>
            <a:endParaRPr lang="en-US"/>
          </a:p>
        </p:txBody>
      </p:sp>
    </p:spTree>
    <p:extLst>
      <p:ext uri="{BB962C8B-B14F-4D97-AF65-F5344CB8AC3E}">
        <p14:creationId xmlns:p14="http://schemas.microsoft.com/office/powerpoint/2010/main" val="2899498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Preservation &amp; Enhancement Grants are for projects between $1000 and $5000 you must meet or be committed to meeting all the grant requirements. </a:t>
            </a:r>
          </a:p>
          <a:p>
            <a:r>
              <a:rPr lang="en-US" dirty="0"/>
              <a:t>You do not need to be licensed when you apply.</a:t>
            </a:r>
          </a:p>
          <a:p>
            <a:endParaRPr lang="en-US" dirty="0"/>
          </a:p>
          <a:p>
            <a:r>
              <a:rPr lang="en-US" dirty="0"/>
              <a:t>You can apply for a smaller amount of grant funding but not below $1000. </a:t>
            </a:r>
          </a:p>
        </p:txBody>
      </p:sp>
      <p:sp>
        <p:nvSpPr>
          <p:cNvPr id="4" name="Slide Number Placeholder 3"/>
          <p:cNvSpPr>
            <a:spLocks noGrp="1"/>
          </p:cNvSpPr>
          <p:nvPr>
            <p:ph type="sldNum" sz="quarter" idx="5"/>
          </p:nvPr>
        </p:nvSpPr>
        <p:spPr/>
        <p:txBody>
          <a:bodyPr/>
          <a:lstStyle/>
          <a:p>
            <a:fld id="{F8E46ACE-7A1D-48BB-8426-E6FEBCB2E5E9}" type="slidenum">
              <a:rPr lang="en-US" smtClean="0"/>
              <a:t>27</a:t>
            </a:fld>
            <a:endParaRPr lang="en-US"/>
          </a:p>
        </p:txBody>
      </p:sp>
    </p:spTree>
    <p:extLst>
      <p:ext uri="{BB962C8B-B14F-4D97-AF65-F5344CB8AC3E}">
        <p14:creationId xmlns:p14="http://schemas.microsoft.com/office/powerpoint/2010/main" val="3828367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for more than $5,000? You need to be licensed and in business for the past year (one calendar year from the date that you submit the application. </a:t>
            </a:r>
          </a:p>
          <a:p>
            <a:endParaRPr lang="en-US" dirty="0"/>
          </a:p>
          <a:p>
            <a:r>
              <a:rPr lang="en-US" sz="1800" spc="-10" dirty="0">
                <a:effectLst/>
                <a:latin typeface="Calibri" panose="020F0502020204030204" pitchFamily="34" charset="0"/>
                <a:ea typeface="Times New Roman" panose="02020603050405020304" pitchFamily="18" charset="0"/>
                <a:cs typeface="Times New Roman" panose="02020603050405020304" pitchFamily="18" charset="0"/>
              </a:rPr>
              <a:t>For requests over $5,000, a 20% match must be identified. A match is defined as costs paid for by another funding stream or other in-kind services such as labor provided by the program owner, staff, or volunteers</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28</a:t>
            </a:fld>
            <a:endParaRPr lang="en-US"/>
          </a:p>
        </p:txBody>
      </p:sp>
    </p:spTree>
    <p:extLst>
      <p:ext uri="{BB962C8B-B14F-4D97-AF65-F5344CB8AC3E}">
        <p14:creationId xmlns:p14="http://schemas.microsoft.com/office/powerpoint/2010/main" val="2074516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Tatiana </a:t>
            </a:r>
            <a:r>
              <a:rPr lang="en-US" b="0" i="0" dirty="0" err="1">
                <a:solidFill>
                  <a:srgbClr val="000000"/>
                </a:solidFill>
                <a:effectLst/>
                <a:latin typeface="PlusJakartaSans"/>
              </a:rPr>
              <a:t>Syrikova</a:t>
            </a:r>
            <a:r>
              <a:rPr lang="en-US" b="0" i="0" dirty="0">
                <a:solidFill>
                  <a:srgbClr val="000000"/>
                </a:solidFill>
                <a:effectLst/>
                <a:latin typeface="PlusJakartaSans"/>
              </a:rPr>
              <a:t>: https://www.pexels.com/photo/father-and-child-playing-on-sand-3968121/</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29</a:t>
            </a:fld>
            <a:endParaRPr lang="en-US"/>
          </a:p>
        </p:txBody>
      </p:sp>
    </p:spTree>
    <p:extLst>
      <p:ext uri="{BB962C8B-B14F-4D97-AF65-F5344CB8AC3E}">
        <p14:creationId xmlns:p14="http://schemas.microsoft.com/office/powerpoint/2010/main" val="316072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phase you will have received your grant funds and you can start your project. This phase can take a long time to complete.</a:t>
            </a:r>
          </a:p>
          <a:p>
            <a:endParaRPr lang="en-US" dirty="0"/>
          </a:p>
          <a:p>
            <a:r>
              <a:rPr lang="en-US" dirty="0"/>
              <a:t>The grant funds will arrive as a paper check in the mail.</a:t>
            </a:r>
          </a:p>
          <a:p>
            <a:endParaRPr lang="en-US" dirty="0"/>
          </a:p>
          <a:p>
            <a:r>
              <a:rPr lang="en-US" dirty="0"/>
              <a:t>You will have to complete a substitute W-9 from Western Oregon University.</a:t>
            </a:r>
          </a:p>
          <a:p>
            <a:endParaRPr lang="en-US" dirty="0"/>
          </a:p>
          <a:p>
            <a:r>
              <a:rPr lang="en-US" dirty="0"/>
              <a:t>If your plans changes during this phase you will need to notify the grant administrator and seek permission before using the grant funds in a different manner.</a:t>
            </a:r>
          </a:p>
          <a:p>
            <a:endParaRPr lang="en-US" dirty="0"/>
          </a:p>
          <a:p>
            <a:r>
              <a:rPr lang="en-US" b="0" i="0" dirty="0">
                <a:solidFill>
                  <a:srgbClr val="000000"/>
                </a:solidFill>
                <a:effectLst/>
                <a:latin typeface="PlusJakartaSans"/>
              </a:rPr>
              <a:t>Photo by Rene </a:t>
            </a:r>
            <a:r>
              <a:rPr lang="en-US" b="0" i="0" dirty="0" err="1">
                <a:solidFill>
                  <a:srgbClr val="000000"/>
                </a:solidFill>
                <a:effectLst/>
                <a:latin typeface="PlusJakartaSans"/>
              </a:rPr>
              <a:t>Asmussen</a:t>
            </a:r>
            <a:r>
              <a:rPr lang="en-US" b="0" i="0" dirty="0">
                <a:solidFill>
                  <a:srgbClr val="000000"/>
                </a:solidFill>
                <a:effectLst/>
                <a:latin typeface="PlusJakartaSans"/>
              </a:rPr>
              <a:t>: https://www.pexels.com/photo/house-renovation-3990359/</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30</a:t>
            </a:fld>
            <a:endParaRPr lang="en-US"/>
          </a:p>
        </p:txBody>
      </p:sp>
    </p:spTree>
    <p:extLst>
      <p:ext uri="{BB962C8B-B14F-4D97-AF65-F5344CB8AC3E}">
        <p14:creationId xmlns:p14="http://schemas.microsoft.com/office/powerpoint/2010/main" val="363883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Rural Early Learning Facility Improvement Project is open to providers in Coos, Curry, Douglas, Klamath, and Lake Counties.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Grant opens Spring 2023</a:t>
            </a:r>
          </a:p>
          <a:p>
            <a:endParaRPr lang="en-US" dirty="0"/>
          </a:p>
          <a:p>
            <a:r>
              <a:rPr lang="en-US" dirty="0"/>
              <a:t>All information about this grant will be found on the Spark website</a:t>
            </a:r>
          </a:p>
          <a:p>
            <a:endParaRPr lang="en-US" dirty="0"/>
          </a:p>
          <a:p>
            <a:r>
              <a:rPr lang="en-US" dirty="0"/>
              <a:t>Grant funds are available until all grant funds have been spent</a:t>
            </a:r>
          </a:p>
        </p:txBody>
      </p:sp>
      <p:sp>
        <p:nvSpPr>
          <p:cNvPr id="4" name="Slide Number Placeholder 3"/>
          <p:cNvSpPr>
            <a:spLocks noGrp="1"/>
          </p:cNvSpPr>
          <p:nvPr>
            <p:ph type="sldNum" sz="quarter" idx="5"/>
          </p:nvPr>
        </p:nvSpPr>
        <p:spPr/>
        <p:txBody>
          <a:bodyPr/>
          <a:lstStyle/>
          <a:p>
            <a:fld id="{F8E46ACE-7A1D-48BB-8426-E6FEBCB2E5E9}" type="slidenum">
              <a:rPr lang="en-US" smtClean="0"/>
              <a:t>3</a:t>
            </a:fld>
            <a:endParaRPr lang="en-US"/>
          </a:p>
        </p:txBody>
      </p:sp>
    </p:spTree>
    <p:extLst>
      <p:ext uri="{BB962C8B-B14F-4D97-AF65-F5344CB8AC3E}">
        <p14:creationId xmlns:p14="http://schemas.microsoft.com/office/powerpoint/2010/main" val="3067546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a:t>
            </a:r>
            <a:r>
              <a:rPr lang="en-US" b="0" i="0" dirty="0" err="1">
                <a:solidFill>
                  <a:srgbClr val="000000"/>
                </a:solidFill>
                <a:effectLst/>
                <a:latin typeface="PlusJakartaSans"/>
              </a:rPr>
              <a:t>Leeloo</a:t>
            </a:r>
            <a:r>
              <a:rPr lang="en-US" b="0" i="0" dirty="0">
                <a:solidFill>
                  <a:srgbClr val="000000"/>
                </a:solidFill>
                <a:effectLst/>
                <a:latin typeface="PlusJakartaSans"/>
              </a:rPr>
              <a:t> </a:t>
            </a:r>
            <a:r>
              <a:rPr lang="en-US" b="0" i="0" dirty="0" err="1">
                <a:solidFill>
                  <a:srgbClr val="000000"/>
                </a:solidFill>
                <a:effectLst/>
                <a:latin typeface="PlusJakartaSans"/>
              </a:rPr>
              <a:t>Thefirst</a:t>
            </a:r>
            <a:r>
              <a:rPr lang="en-US" b="0" i="0" dirty="0">
                <a:solidFill>
                  <a:srgbClr val="000000"/>
                </a:solidFill>
                <a:effectLst/>
                <a:latin typeface="PlusJakartaSans"/>
              </a:rPr>
              <a:t>: https://www.pexels.com/photo/high-angle-shot-of-a-text-board-8177957/</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31</a:t>
            </a:fld>
            <a:endParaRPr lang="en-US"/>
          </a:p>
        </p:txBody>
      </p:sp>
    </p:spTree>
    <p:extLst>
      <p:ext uri="{BB962C8B-B14F-4D97-AF65-F5344CB8AC3E}">
        <p14:creationId xmlns:p14="http://schemas.microsoft.com/office/powerpoint/2010/main" val="1776601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business sustainability requirement is intended to advance the professional knowledge and practices of program. A list of possible activities is itemized on this slide. For programs seeking $5,000 or less, at least one activity must be documented as complete. For programs seeking more than $5,000 in funding, two or more activities must be completed.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slide gives you a list of possible activities; programs may also self-identify appropriate alternatives.  These alternatives need to be approved by the grant administrator before they will 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 you have already completed (within in the last calendar year) or are currently participating in these business sustainability activities, you do not need to do them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 won’t be asking you open a second business checking account. </a:t>
            </a: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32</a:t>
            </a:fld>
            <a:endParaRPr lang="en-US"/>
          </a:p>
        </p:txBody>
      </p:sp>
    </p:spTree>
    <p:extLst>
      <p:ext uri="{BB962C8B-B14F-4D97-AF65-F5344CB8AC3E}">
        <p14:creationId xmlns:p14="http://schemas.microsoft.com/office/powerpoint/2010/main" val="3777066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quarterly project update report should be completed quarterly to keep us informed of where you are in your project. If you complete your project within 3 months, you do not need to quarterly complete a project update report.</a:t>
            </a:r>
          </a:p>
          <a:p>
            <a:r>
              <a:rPr lang="en-US" dirty="0"/>
              <a:t>When you have completed your project, your final step will be to complete the project completion report. </a:t>
            </a:r>
          </a:p>
        </p:txBody>
      </p:sp>
      <p:sp>
        <p:nvSpPr>
          <p:cNvPr id="4" name="Slide Number Placeholder 3"/>
          <p:cNvSpPr>
            <a:spLocks noGrp="1"/>
          </p:cNvSpPr>
          <p:nvPr>
            <p:ph type="sldNum" sz="quarter" idx="5"/>
          </p:nvPr>
        </p:nvSpPr>
        <p:spPr/>
        <p:txBody>
          <a:bodyPr/>
          <a:lstStyle/>
          <a:p>
            <a:fld id="{0DEFA207-8CB9-40B2-8CBD-9637B40E2A47}" type="slidenum">
              <a:rPr lang="en-US" smtClean="0"/>
              <a:t>33</a:t>
            </a:fld>
            <a:endParaRPr lang="en-US"/>
          </a:p>
        </p:txBody>
      </p:sp>
    </p:spTree>
    <p:extLst>
      <p:ext uri="{BB962C8B-B14F-4D97-AF65-F5344CB8AC3E}">
        <p14:creationId xmlns:p14="http://schemas.microsoft.com/office/powerpoint/2010/main" val="3740639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phase documents the completion of participation requirements. </a:t>
            </a: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All participating programs must be licensed, become licensed, or change license type as the Rural Facility Improvement Project requirement. Tribal programs are exempt from this requirement.</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All participating programs must be identified in Oregon’s parent referral system as a program willing to accept subsidies and serve children with special needs in Find Child Care Oregon.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the Project Completion Report please tell us what's changed in your program as a result of receiving these grant funds. We have some questions </a:t>
            </a:r>
            <a:r>
              <a:rPr lang="en-US" sz="1800">
                <a:effectLst/>
                <a:latin typeface="Calibri" panose="020F0502020204030204" pitchFamily="34" charset="0"/>
                <a:ea typeface="Times New Roman" panose="02020603050405020304" pitchFamily="18" charset="0"/>
                <a:cs typeface="Times New Roman" panose="02020603050405020304" pitchFamily="18" charset="0"/>
              </a:rPr>
              <a:t>such as; have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you received other types of funding, what you are planning on doing next, and best of all we want see pictures of the final product. </a:t>
            </a:r>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34</a:t>
            </a:fld>
            <a:endParaRPr lang="en-US"/>
          </a:p>
        </p:txBody>
      </p:sp>
    </p:spTree>
    <p:extLst>
      <p:ext uri="{BB962C8B-B14F-4D97-AF65-F5344CB8AC3E}">
        <p14:creationId xmlns:p14="http://schemas.microsoft.com/office/powerpoint/2010/main" val="481453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usJakartaSans"/>
              </a:rPr>
              <a:t>Photo by Liza Summer: https://www.pexels.com/photo/content-young-ethnic-woman-freelancing-with-laptop-on-bed-6348128/</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4</a:t>
            </a:fld>
            <a:endParaRPr lang="en-US"/>
          </a:p>
        </p:txBody>
      </p:sp>
    </p:spTree>
    <p:extLst>
      <p:ext uri="{BB962C8B-B14F-4D97-AF65-F5344CB8AC3E}">
        <p14:creationId xmlns:p14="http://schemas.microsoft.com/office/powerpoint/2010/main" val="100652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grant materials will be located on the Spark website. There will be links to the guidebook in Spanish and English along with links to the grant forms using Formsite. We will not be providing paper copies of the grant materials.  </a:t>
            </a:r>
          </a:p>
          <a:p>
            <a:endParaRPr lang="en-US" dirty="0"/>
          </a:p>
          <a:p>
            <a:r>
              <a:rPr lang="en-US" dirty="0"/>
              <a:t>We choose to do this because we wanted to reduce the about of data entry errors. All links to this grant will be on the Spark website. </a:t>
            </a:r>
          </a:p>
          <a:p>
            <a:endParaRPr lang="en-US" dirty="0"/>
          </a:p>
          <a:p>
            <a:r>
              <a:rPr lang="en-US" dirty="0"/>
              <a:t>Because these forms are available as Formsite forms you will be able to save your progress as needed. </a:t>
            </a:r>
          </a:p>
          <a:p>
            <a:endParaRPr lang="en-US" dirty="0"/>
          </a:p>
          <a:p>
            <a:r>
              <a:rPr lang="en-US" dirty="0"/>
              <a:t>If an exemption is needed, grant documents will be available in hardcopy.</a:t>
            </a:r>
          </a:p>
        </p:txBody>
      </p:sp>
      <p:sp>
        <p:nvSpPr>
          <p:cNvPr id="4" name="Slide Number Placeholder 3"/>
          <p:cNvSpPr>
            <a:spLocks noGrp="1"/>
          </p:cNvSpPr>
          <p:nvPr>
            <p:ph type="sldNum" sz="quarter" idx="5"/>
          </p:nvPr>
        </p:nvSpPr>
        <p:spPr/>
        <p:txBody>
          <a:bodyPr/>
          <a:lstStyle/>
          <a:p>
            <a:fld id="{F8E46ACE-7A1D-48BB-8426-E6FEBCB2E5E9}" type="slidenum">
              <a:rPr lang="en-US" smtClean="0"/>
              <a:t>5</a:t>
            </a:fld>
            <a:endParaRPr lang="en-US"/>
          </a:p>
        </p:txBody>
      </p:sp>
    </p:spTree>
    <p:extLst>
      <p:ext uri="{BB962C8B-B14F-4D97-AF65-F5344CB8AC3E}">
        <p14:creationId xmlns:p14="http://schemas.microsoft.com/office/powerpoint/2010/main" val="144207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PlusJakartaSans"/>
            </a:endParaRPr>
          </a:p>
          <a:p>
            <a:r>
              <a:rPr lang="en-US" b="0" i="0" dirty="0">
                <a:solidFill>
                  <a:srgbClr val="000000"/>
                </a:solidFill>
                <a:effectLst/>
                <a:latin typeface="PlusJakartaSans"/>
              </a:rPr>
              <a:t>Photo by Monstera: https://www.pexels.com/photo/amazed-woman-standing-with-textbooks-for-studies-6238133/</a:t>
            </a:r>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6</a:t>
            </a:fld>
            <a:endParaRPr lang="en-US"/>
          </a:p>
        </p:txBody>
      </p:sp>
    </p:spTree>
    <p:extLst>
      <p:ext uri="{BB962C8B-B14F-4D97-AF65-F5344CB8AC3E}">
        <p14:creationId xmlns:p14="http://schemas.microsoft.com/office/powerpoint/2010/main" val="350946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not all child care programs are eligible to apply for these grant funds. </a:t>
            </a:r>
          </a:p>
          <a:p>
            <a:r>
              <a:rPr lang="en-US" dirty="0"/>
              <a:t>Head starts and school district are not eligible</a:t>
            </a:r>
          </a:p>
        </p:txBody>
      </p:sp>
      <p:sp>
        <p:nvSpPr>
          <p:cNvPr id="4" name="Slide Number Placeholder 3"/>
          <p:cNvSpPr>
            <a:spLocks noGrp="1"/>
          </p:cNvSpPr>
          <p:nvPr>
            <p:ph type="sldNum" sz="quarter" idx="5"/>
          </p:nvPr>
        </p:nvSpPr>
        <p:spPr/>
        <p:txBody>
          <a:bodyPr/>
          <a:lstStyle/>
          <a:p>
            <a:fld id="{0DEFA207-8CB9-40B2-8CBD-9637B40E2A47}" type="slidenum">
              <a:rPr lang="en-US" smtClean="0"/>
              <a:t>7</a:t>
            </a:fld>
            <a:endParaRPr lang="en-US"/>
          </a:p>
        </p:txBody>
      </p:sp>
    </p:spTree>
    <p:extLst>
      <p:ext uri="{BB962C8B-B14F-4D97-AF65-F5344CB8AC3E}">
        <p14:creationId xmlns:p14="http://schemas.microsoft.com/office/powerpoint/2010/main" val="255682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200"/>
              </a:spcBef>
              <a:spcAft>
                <a:spcPts val="0"/>
              </a:spcAft>
              <a:buFont typeface="+mj-lt"/>
              <a:buNone/>
            </a:pPr>
            <a:r>
              <a:rPr lang="en-US" sz="1050" i="0" dirty="0">
                <a:effectLst/>
                <a:latin typeface="Calibri" panose="020F0502020204030204" pitchFamily="34" charset="0"/>
                <a:ea typeface="Times New Roman" panose="02020603050405020304" pitchFamily="18" charset="0"/>
                <a:cs typeface="Times New Roman" panose="02020603050405020304" pitchFamily="18" charset="0"/>
              </a:rPr>
              <a:t>Now to the eligibility requirements (read list)</a:t>
            </a:r>
          </a:p>
          <a:p>
            <a:pPr marL="0" marR="0" lvl="0" indent="0">
              <a:spcBef>
                <a:spcPts val="1200"/>
              </a:spcBef>
              <a:spcAft>
                <a:spcPts val="0"/>
              </a:spcAft>
              <a:buFont typeface="+mj-lt"/>
              <a:buNone/>
            </a:pPr>
            <a:r>
              <a:rPr lang="en-US" sz="1050" i="1" dirty="0">
                <a:effectLst/>
                <a:latin typeface="Calibri" panose="020F0502020204030204" pitchFamily="34" charset="0"/>
                <a:ea typeface="Times New Roman" panose="02020603050405020304" pitchFamily="18" charset="0"/>
                <a:cs typeface="Times New Roman" panose="02020603050405020304" pitchFamily="18" charset="0"/>
              </a:rPr>
              <a:t>(Read after the second bullet point) Full-day, full-year services are defined as at least six hours per day, five days per week, minus planned closures for major holidays, etc. </a:t>
            </a:r>
          </a:p>
          <a:p>
            <a:pPr marL="0" marR="0" lvl="0" indent="0">
              <a:spcBef>
                <a:spcPts val="1200"/>
              </a:spcBef>
              <a:spcAft>
                <a:spcPts val="0"/>
              </a:spcAft>
              <a:buFont typeface="+mj-lt"/>
              <a:buNone/>
            </a:pPr>
            <a:endParaRPr lang="en-US" sz="1050" b="0" i="1" dirty="0">
              <a:solidFill>
                <a:srgbClr val="000000"/>
              </a:solidFill>
              <a:effectLst/>
              <a:latin typeface="Calibri" panose="020F0502020204030204" pitchFamily="34" charset="0"/>
              <a:cs typeface="Times New Roman" panose="02020603050405020304" pitchFamily="18" charset="0"/>
            </a:endParaRPr>
          </a:p>
          <a:p>
            <a:pPr marL="0" marR="0" lvl="0" indent="0">
              <a:spcBef>
                <a:spcPts val="1200"/>
              </a:spcBef>
              <a:spcAft>
                <a:spcPts val="0"/>
              </a:spcAft>
              <a:buFont typeface="+mj-lt"/>
              <a:buNone/>
            </a:pPr>
            <a:r>
              <a:rPr lang="en-US" sz="1050" b="0" i="0" dirty="0">
                <a:solidFill>
                  <a:srgbClr val="000000"/>
                </a:solidFill>
                <a:effectLst/>
                <a:latin typeface="Calibri" panose="020F0502020204030204" pitchFamily="34" charset="0"/>
                <a:cs typeface="Times New Roman" panose="02020603050405020304" pitchFamily="18" charset="0"/>
              </a:rPr>
              <a:t>IF you choose to participate in this grant, you must be able to communicate via email and respond to email.</a:t>
            </a:r>
          </a:p>
          <a:p>
            <a:pPr marL="0" marR="0" lvl="0" indent="0">
              <a:spcBef>
                <a:spcPts val="1200"/>
              </a:spcBef>
              <a:spcAft>
                <a:spcPts val="0"/>
              </a:spcAft>
              <a:buFont typeface="+mj-lt"/>
              <a:buNone/>
            </a:pPr>
            <a:endParaRPr lang="en-US" sz="1050" b="0" i="0" dirty="0">
              <a:solidFill>
                <a:srgbClr val="000000"/>
              </a:solidFill>
              <a:effectLst/>
              <a:latin typeface="Calibri" panose="020F0502020204030204" pitchFamily="34" charset="0"/>
              <a:cs typeface="Times New Roman" panose="02020603050405020304" pitchFamily="18" charset="0"/>
            </a:endParaRPr>
          </a:p>
          <a:p>
            <a:pPr marL="0" marR="0" lvl="0" indent="0">
              <a:spcBef>
                <a:spcPts val="1200"/>
              </a:spcBef>
              <a:spcAft>
                <a:spcPts val="0"/>
              </a:spcAft>
              <a:buFont typeface="+mj-lt"/>
              <a:buNone/>
            </a:pPr>
            <a:r>
              <a:rPr lang="en-US" sz="1050" b="0" i="0" dirty="0">
                <a:solidFill>
                  <a:srgbClr val="000000"/>
                </a:solidFill>
                <a:effectLst/>
                <a:latin typeface="Calibri" panose="020F0502020204030204" pitchFamily="34" charset="0"/>
                <a:cs typeface="Times New Roman" panose="02020603050405020304" pitchFamily="18" charset="0"/>
              </a:rPr>
              <a:t>Communication is vital in a grant like this where a project can go through many changes before you receive funding</a:t>
            </a:r>
          </a:p>
          <a:p>
            <a:pPr marL="0" marR="0" lvl="0" indent="0">
              <a:spcBef>
                <a:spcPts val="1200"/>
              </a:spcBef>
              <a:spcAft>
                <a:spcPts val="0"/>
              </a:spcAft>
              <a:buFont typeface="+mj-lt"/>
              <a:buNone/>
            </a:pPr>
            <a:endParaRPr lang="en-US" sz="1050" b="0" i="0" dirty="0">
              <a:solidFill>
                <a:srgbClr val="000000"/>
              </a:solidFill>
              <a:effectLst/>
              <a:latin typeface="Calibri" panose="020F0502020204030204" pitchFamily="34" charset="0"/>
              <a:cs typeface="Times New Roman" panose="02020603050405020304" pitchFamily="18" charset="0"/>
            </a:endParaRPr>
          </a:p>
          <a:p>
            <a:pPr marL="0" marR="0" lvl="0" indent="0">
              <a:spcBef>
                <a:spcPts val="1200"/>
              </a:spcBef>
              <a:spcAft>
                <a:spcPts val="0"/>
              </a:spcAft>
              <a:buFont typeface="+mj-lt"/>
              <a:buNone/>
            </a:pPr>
            <a:r>
              <a:rPr lang="en-US" sz="1050" b="0" i="0" dirty="0">
                <a:solidFill>
                  <a:srgbClr val="000000"/>
                </a:solidFill>
                <a:effectLst/>
                <a:latin typeface="Calibri" panose="020F0502020204030204" pitchFamily="34" charset="0"/>
                <a:cs typeface="Times New Roman" panose="02020603050405020304" pitchFamily="18" charset="0"/>
              </a:rPr>
              <a:t>Relief nurseries are the only programs that are eligible but don’t need to meet all the requirements</a:t>
            </a:r>
            <a:endParaRPr lang="en-US" b="0" i="0" dirty="0">
              <a:solidFill>
                <a:srgbClr val="000000"/>
              </a:solidFill>
              <a:effectLst/>
              <a:latin typeface="PlusJakarta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PlusJakarta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lusJakartaSans"/>
              </a:rPr>
              <a:t>Photo by Rene </a:t>
            </a:r>
            <a:r>
              <a:rPr lang="en-US" b="0" i="0" dirty="0" err="1">
                <a:solidFill>
                  <a:srgbClr val="000000"/>
                </a:solidFill>
                <a:effectLst/>
                <a:latin typeface="PlusJakartaSans"/>
              </a:rPr>
              <a:t>Asmussen</a:t>
            </a:r>
            <a:r>
              <a:rPr lang="en-US" b="0" i="0" dirty="0">
                <a:solidFill>
                  <a:srgbClr val="000000"/>
                </a:solidFill>
                <a:effectLst/>
                <a:latin typeface="PlusJakartaSans"/>
              </a:rPr>
              <a:t>: https://www.pexels.com/photo/house-renovation-3990359/</a:t>
            </a:r>
            <a:endParaRPr lang="en-US" dirty="0"/>
          </a:p>
          <a:p>
            <a:endParaRPr lang="en-US" dirty="0"/>
          </a:p>
        </p:txBody>
      </p:sp>
      <p:sp>
        <p:nvSpPr>
          <p:cNvPr id="4" name="Slide Number Placeholder 3"/>
          <p:cNvSpPr>
            <a:spLocks noGrp="1"/>
          </p:cNvSpPr>
          <p:nvPr>
            <p:ph type="sldNum" sz="quarter" idx="5"/>
          </p:nvPr>
        </p:nvSpPr>
        <p:spPr/>
        <p:txBody>
          <a:bodyPr/>
          <a:lstStyle/>
          <a:p>
            <a:fld id="{F8E46ACE-7A1D-48BB-8426-E6FEBCB2E5E9}" type="slidenum">
              <a:rPr lang="en-US" smtClean="0"/>
              <a:t>8</a:t>
            </a:fld>
            <a:endParaRPr lang="en-US"/>
          </a:p>
        </p:txBody>
      </p:sp>
    </p:spTree>
    <p:extLst>
      <p:ext uri="{BB962C8B-B14F-4D97-AF65-F5344CB8AC3E}">
        <p14:creationId xmlns:p14="http://schemas.microsoft.com/office/powerpoint/2010/main" val="291184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Construction is defined as the erection of a facility that does not currently exist. Examples include constructing a new building on the property owned by the child care program. </a:t>
            </a:r>
          </a:p>
          <a:p>
            <a:endParaRPr lang="en-US" dirty="0"/>
          </a:p>
        </p:txBody>
      </p:sp>
      <p:sp>
        <p:nvSpPr>
          <p:cNvPr id="4" name="Slide Number Placeholder 3"/>
          <p:cNvSpPr>
            <a:spLocks noGrp="1"/>
          </p:cNvSpPr>
          <p:nvPr>
            <p:ph type="sldNum" sz="quarter" idx="5"/>
          </p:nvPr>
        </p:nvSpPr>
        <p:spPr/>
        <p:txBody>
          <a:bodyPr/>
          <a:lstStyle/>
          <a:p>
            <a:fld id="{0DEFA207-8CB9-40B2-8CBD-9637B40E2A47}" type="slidenum">
              <a:rPr lang="en-US" smtClean="0"/>
              <a:t>9</a:t>
            </a:fld>
            <a:endParaRPr lang="en-US"/>
          </a:p>
        </p:txBody>
      </p:sp>
    </p:spTree>
    <p:extLst>
      <p:ext uri="{BB962C8B-B14F-4D97-AF65-F5344CB8AC3E}">
        <p14:creationId xmlns:p14="http://schemas.microsoft.com/office/powerpoint/2010/main" val="1527211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D6F1-710F-67E2-703A-62D14E93FC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72BC73-4D7E-9E48-EF11-52AD6F26D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38AAA30E-CDFD-DDBB-C6EB-5AF441BBCF0F}"/>
              </a:ext>
            </a:extLst>
          </p:cNvPr>
          <p:cNvPicPr>
            <a:picLocks noChangeAspect="1"/>
          </p:cNvPicPr>
          <p:nvPr userDrawn="1"/>
        </p:nvPicPr>
        <p:blipFill>
          <a:blip r:embed="rId2"/>
          <a:stretch>
            <a:fillRect/>
          </a:stretch>
        </p:blipFill>
        <p:spPr>
          <a:xfrm>
            <a:off x="4655212" y="5584888"/>
            <a:ext cx="3287976" cy="1493439"/>
          </a:xfrm>
          <a:prstGeom prst="rect">
            <a:avLst/>
          </a:prstGeom>
        </p:spPr>
      </p:pic>
      <p:pic>
        <p:nvPicPr>
          <p:cNvPr id="10" name="Picture 9">
            <a:extLst>
              <a:ext uri="{FF2B5EF4-FFF2-40B4-BE49-F238E27FC236}">
                <a16:creationId xmlns:a16="http://schemas.microsoft.com/office/drawing/2014/main" id="{5CE9C91B-7437-1DA2-286C-46C0F6A37EB6}"/>
              </a:ext>
            </a:extLst>
          </p:cNvPr>
          <p:cNvPicPr>
            <a:picLocks noChangeAspect="1"/>
          </p:cNvPicPr>
          <p:nvPr userDrawn="1"/>
        </p:nvPicPr>
        <p:blipFill>
          <a:blip r:embed="rId3"/>
          <a:stretch>
            <a:fillRect/>
          </a:stretch>
        </p:blipFill>
        <p:spPr>
          <a:xfrm>
            <a:off x="0" y="5310218"/>
            <a:ext cx="3395973" cy="1628360"/>
          </a:xfrm>
          <a:prstGeom prst="rect">
            <a:avLst/>
          </a:prstGeom>
        </p:spPr>
      </p:pic>
    </p:spTree>
    <p:extLst>
      <p:ext uri="{BB962C8B-B14F-4D97-AF65-F5344CB8AC3E}">
        <p14:creationId xmlns:p14="http://schemas.microsoft.com/office/powerpoint/2010/main" val="376812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CD8A-2410-2F0E-0217-D137D5905F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1A4145-BCF9-2226-022B-EF88CF56C0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C0856-81DC-DA8D-8159-EA53A2225735}"/>
              </a:ext>
            </a:extLst>
          </p:cNvPr>
          <p:cNvSpPr>
            <a:spLocks noGrp="1"/>
          </p:cNvSpPr>
          <p:nvPr>
            <p:ph type="dt" sz="half" idx="10"/>
          </p:nvPr>
        </p:nvSpPr>
        <p:spPr>
          <a:xfrm>
            <a:off x="838200" y="6356350"/>
            <a:ext cx="2743200" cy="365125"/>
          </a:xfrm>
          <a:prstGeom prst="rect">
            <a:avLst/>
          </a:prstGeom>
        </p:spPr>
        <p:txBody>
          <a:bodyPr/>
          <a:lstStyle/>
          <a:p>
            <a:fld id="{54FE1776-0B3E-6C4E-8302-6AF5CFD05A85}" type="datetimeFigureOut">
              <a:rPr lang="en-US" smtClean="0"/>
              <a:t>4/27/2023</a:t>
            </a:fld>
            <a:endParaRPr lang="en-US"/>
          </a:p>
        </p:txBody>
      </p:sp>
      <p:sp>
        <p:nvSpPr>
          <p:cNvPr id="5" name="Footer Placeholder 4">
            <a:extLst>
              <a:ext uri="{FF2B5EF4-FFF2-40B4-BE49-F238E27FC236}">
                <a16:creationId xmlns:a16="http://schemas.microsoft.com/office/drawing/2014/main" id="{EF1239AA-19B7-40B2-CCDD-A495DAB1F3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EF187-FF24-4D36-6789-5D00EDB18477}"/>
              </a:ext>
            </a:extLst>
          </p:cNvPr>
          <p:cNvSpPr>
            <a:spLocks noGrp="1"/>
          </p:cNvSpPr>
          <p:nvPr>
            <p:ph type="sldNum" sz="quarter" idx="12"/>
          </p:nvPr>
        </p:nvSpPr>
        <p:spPr>
          <a:xfrm>
            <a:off x="8610600" y="6356350"/>
            <a:ext cx="2743200" cy="365125"/>
          </a:xfrm>
          <a:prstGeom prst="rect">
            <a:avLst/>
          </a:prstGeom>
        </p:spPr>
        <p:txBody>
          <a:bodyPr/>
          <a:lstStyle/>
          <a:p>
            <a:fld id="{DC73A56D-D3FD-DD4C-83B3-6B63DA518DBF}" type="slidenum">
              <a:rPr lang="en-US" smtClean="0"/>
              <a:t>‹#›</a:t>
            </a:fld>
            <a:endParaRPr lang="en-US"/>
          </a:p>
        </p:txBody>
      </p:sp>
    </p:spTree>
    <p:extLst>
      <p:ext uri="{BB962C8B-B14F-4D97-AF65-F5344CB8AC3E}">
        <p14:creationId xmlns:p14="http://schemas.microsoft.com/office/powerpoint/2010/main" val="317627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874EF-6579-8DF1-1159-FC8C260AA801}"/>
              </a:ext>
            </a:extLst>
          </p:cNvPr>
          <p:cNvSpPr>
            <a:spLocks noGrp="1"/>
          </p:cNvSpPr>
          <p:nvPr>
            <p:ph type="title" orient="vert"/>
          </p:nvPr>
        </p:nvSpPr>
        <p:spPr>
          <a:xfrm>
            <a:off x="8724900" y="365125"/>
            <a:ext cx="2628900" cy="50682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F61D23-74B3-8B8A-815A-39CB6B77433E}"/>
              </a:ext>
            </a:extLst>
          </p:cNvPr>
          <p:cNvSpPr>
            <a:spLocks noGrp="1"/>
          </p:cNvSpPr>
          <p:nvPr>
            <p:ph type="body" orient="vert" idx="1"/>
          </p:nvPr>
        </p:nvSpPr>
        <p:spPr>
          <a:xfrm>
            <a:off x="838200" y="365125"/>
            <a:ext cx="7734300" cy="50682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35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76C32-467E-7988-9FBD-7C1C24DAF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6775D-9155-823C-F335-B639087E0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9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E98C-0755-A3E3-8AA3-475FCDD5AA67}"/>
              </a:ext>
            </a:extLst>
          </p:cNvPr>
          <p:cNvSpPr>
            <a:spLocks noGrp="1"/>
          </p:cNvSpPr>
          <p:nvPr>
            <p:ph type="title"/>
          </p:nvPr>
        </p:nvSpPr>
        <p:spPr>
          <a:xfrm>
            <a:off x="937867" y="57626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0F599-C48E-3DB4-5826-ED0AF35A502A}"/>
              </a:ext>
            </a:extLst>
          </p:cNvPr>
          <p:cNvSpPr>
            <a:spLocks noGrp="1"/>
          </p:cNvSpPr>
          <p:nvPr>
            <p:ph type="body" idx="1"/>
          </p:nvPr>
        </p:nvSpPr>
        <p:spPr>
          <a:xfrm>
            <a:off x="937867" y="36485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960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BEAB7-7E29-A912-60BF-2D86C96FF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5C6DD-5472-8349-E4EA-97A6AF4E3817}"/>
              </a:ext>
            </a:extLst>
          </p:cNvPr>
          <p:cNvSpPr>
            <a:spLocks noGrp="1"/>
          </p:cNvSpPr>
          <p:nvPr>
            <p:ph sz="half" idx="1"/>
          </p:nvPr>
        </p:nvSpPr>
        <p:spPr>
          <a:xfrm>
            <a:off x="838200" y="1825625"/>
            <a:ext cx="5181600" cy="3674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20F2A2-24A4-F445-B7D3-756E6EAD627E}"/>
              </a:ext>
            </a:extLst>
          </p:cNvPr>
          <p:cNvSpPr>
            <a:spLocks noGrp="1"/>
          </p:cNvSpPr>
          <p:nvPr>
            <p:ph sz="half" idx="2"/>
          </p:nvPr>
        </p:nvSpPr>
        <p:spPr>
          <a:xfrm>
            <a:off x="6172200" y="1825625"/>
            <a:ext cx="5181600" cy="3674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78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2C83-9232-6360-D76A-38CF9D256B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87C9F-04CF-F0F1-1BB1-AD5B54E777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B2B41-460B-B8EB-4E89-611FB31594C4}"/>
              </a:ext>
            </a:extLst>
          </p:cNvPr>
          <p:cNvSpPr>
            <a:spLocks noGrp="1"/>
          </p:cNvSpPr>
          <p:nvPr>
            <p:ph sz="half" idx="2"/>
          </p:nvPr>
        </p:nvSpPr>
        <p:spPr>
          <a:xfrm>
            <a:off x="839788" y="2505075"/>
            <a:ext cx="5157787"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C8C9F-612B-4638-8E86-1335BD0D9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2711D-0391-03BF-EE0A-B83CF9BFAFF7}"/>
              </a:ext>
            </a:extLst>
          </p:cNvPr>
          <p:cNvSpPr>
            <a:spLocks noGrp="1"/>
          </p:cNvSpPr>
          <p:nvPr>
            <p:ph sz="quarter" idx="4"/>
          </p:nvPr>
        </p:nvSpPr>
        <p:spPr>
          <a:xfrm>
            <a:off x="6172200" y="2505075"/>
            <a:ext cx="5183188"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7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2525-E85B-12FA-7F2F-F80C899078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25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3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B353-0F71-1992-31D9-D592B596A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1AF3A0-9FD3-7039-387D-D5372408141B}"/>
              </a:ext>
            </a:extLst>
          </p:cNvPr>
          <p:cNvSpPr>
            <a:spLocks noGrp="1"/>
          </p:cNvSpPr>
          <p:nvPr>
            <p:ph idx="1"/>
          </p:nvPr>
        </p:nvSpPr>
        <p:spPr>
          <a:xfrm>
            <a:off x="5183188" y="987425"/>
            <a:ext cx="6172200" cy="4498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53E196-1494-1E2B-2E3C-458DBEC7B621}"/>
              </a:ext>
            </a:extLst>
          </p:cNvPr>
          <p:cNvSpPr>
            <a:spLocks noGrp="1"/>
          </p:cNvSpPr>
          <p:nvPr>
            <p:ph type="body" sz="half" idx="2"/>
          </p:nvPr>
        </p:nvSpPr>
        <p:spPr>
          <a:xfrm>
            <a:off x="839788" y="2057400"/>
            <a:ext cx="3932237" cy="3429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658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0A85-81AD-CBC4-7BF4-38994A674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F798A-4BC8-F850-FC26-22919D85A12C}"/>
              </a:ext>
            </a:extLst>
          </p:cNvPr>
          <p:cNvSpPr>
            <a:spLocks noGrp="1"/>
          </p:cNvSpPr>
          <p:nvPr>
            <p:ph type="pic" idx="1"/>
          </p:nvPr>
        </p:nvSpPr>
        <p:spPr>
          <a:xfrm>
            <a:off x="5183188" y="987425"/>
            <a:ext cx="6172200" cy="45254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6E0E3-79F9-132F-89CA-5428900DA26E}"/>
              </a:ext>
            </a:extLst>
          </p:cNvPr>
          <p:cNvSpPr>
            <a:spLocks noGrp="1"/>
          </p:cNvSpPr>
          <p:nvPr>
            <p:ph type="body" sz="half" idx="2"/>
          </p:nvPr>
        </p:nvSpPr>
        <p:spPr>
          <a:xfrm>
            <a:off x="839788" y="2057400"/>
            <a:ext cx="3932237" cy="34555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078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0">
              <a:srgbClr val="92A86F"/>
            </a:gs>
            <a:gs pos="93000">
              <a:srgbClr val="B0896D"/>
            </a:gs>
            <a:gs pos="65000">
              <a:srgbClr val="C49979"/>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88202-A314-83FB-0092-45F393F29A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6AC23-ED94-3B88-9ED7-C85B4DE415DD}"/>
              </a:ext>
            </a:extLst>
          </p:cNvPr>
          <p:cNvSpPr>
            <a:spLocks noGrp="1"/>
          </p:cNvSpPr>
          <p:nvPr>
            <p:ph type="body" idx="1"/>
          </p:nvPr>
        </p:nvSpPr>
        <p:spPr>
          <a:xfrm>
            <a:off x="838200" y="1825625"/>
            <a:ext cx="10515600" cy="34845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A1CE69A-06D9-5612-156D-793463C87A8B}"/>
              </a:ext>
            </a:extLst>
          </p:cNvPr>
          <p:cNvPicPr>
            <a:picLocks noChangeAspect="1"/>
          </p:cNvPicPr>
          <p:nvPr userDrawn="1"/>
        </p:nvPicPr>
        <p:blipFill>
          <a:blip r:embed="rId13"/>
          <a:stretch>
            <a:fillRect/>
          </a:stretch>
        </p:blipFill>
        <p:spPr>
          <a:xfrm>
            <a:off x="4655212" y="5584888"/>
            <a:ext cx="3287976" cy="1493439"/>
          </a:xfrm>
          <a:prstGeom prst="rect">
            <a:avLst/>
          </a:prstGeom>
        </p:spPr>
      </p:pic>
      <p:pic>
        <p:nvPicPr>
          <p:cNvPr id="9" name="Picture 8">
            <a:extLst>
              <a:ext uri="{FF2B5EF4-FFF2-40B4-BE49-F238E27FC236}">
                <a16:creationId xmlns:a16="http://schemas.microsoft.com/office/drawing/2014/main" id="{71216F53-7947-4A7C-11CA-029AB352C193}"/>
              </a:ext>
            </a:extLst>
          </p:cNvPr>
          <p:cNvPicPr>
            <a:picLocks noChangeAspect="1"/>
          </p:cNvPicPr>
          <p:nvPr userDrawn="1"/>
        </p:nvPicPr>
        <p:blipFill>
          <a:blip r:embed="rId14"/>
          <a:stretch>
            <a:fillRect/>
          </a:stretch>
        </p:blipFill>
        <p:spPr>
          <a:xfrm>
            <a:off x="0" y="5310218"/>
            <a:ext cx="3395973" cy="162836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720E0956-9C56-1AE7-4A41-3B88EEC43678}"/>
              </a:ext>
            </a:extLst>
          </p:cNvPr>
          <p:cNvPicPr>
            <a:picLocks noChangeAspect="1"/>
          </p:cNvPicPr>
          <p:nvPr userDrawn="1"/>
        </p:nvPicPr>
        <p:blipFill>
          <a:blip r:embed="rId15"/>
          <a:stretch>
            <a:fillRect/>
          </a:stretch>
        </p:blipFill>
        <p:spPr>
          <a:xfrm>
            <a:off x="8796029" y="5584888"/>
            <a:ext cx="3127630" cy="1138220"/>
          </a:xfrm>
          <a:prstGeom prst="rect">
            <a:avLst/>
          </a:prstGeom>
        </p:spPr>
      </p:pic>
    </p:spTree>
    <p:extLst>
      <p:ext uri="{BB962C8B-B14F-4D97-AF65-F5344CB8AC3E}">
        <p14:creationId xmlns:p14="http://schemas.microsoft.com/office/powerpoint/2010/main" val="218288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54E0-0C47-B880-5C6A-9A7933FD2F0A}"/>
              </a:ext>
            </a:extLst>
          </p:cNvPr>
          <p:cNvSpPr>
            <a:spLocks noGrp="1"/>
          </p:cNvSpPr>
          <p:nvPr>
            <p:ph type="ctrTitle"/>
          </p:nvPr>
        </p:nvSpPr>
        <p:spPr/>
        <p:txBody>
          <a:bodyPr/>
          <a:lstStyle/>
          <a:p>
            <a:r>
              <a:rPr lang="en-US" dirty="0"/>
              <a:t>Rural Early Learning Facility Improvement Project</a:t>
            </a:r>
          </a:p>
        </p:txBody>
      </p:sp>
      <p:sp>
        <p:nvSpPr>
          <p:cNvPr id="3" name="Subtitle 2">
            <a:extLst>
              <a:ext uri="{FF2B5EF4-FFF2-40B4-BE49-F238E27FC236}">
                <a16:creationId xmlns:a16="http://schemas.microsoft.com/office/drawing/2014/main" id="{FD765F78-CAE7-3377-196E-869D6389F055}"/>
              </a:ext>
            </a:extLst>
          </p:cNvPr>
          <p:cNvSpPr>
            <a:spLocks noGrp="1"/>
          </p:cNvSpPr>
          <p:nvPr>
            <p:ph type="subTitle" idx="1"/>
          </p:nvPr>
        </p:nvSpPr>
        <p:spPr/>
        <p:txBody>
          <a:bodyPr/>
          <a:lstStyle/>
          <a:p>
            <a:r>
              <a:rPr lang="en-US" dirty="0"/>
              <a:t>An introduction to this project</a:t>
            </a:r>
          </a:p>
        </p:txBody>
      </p:sp>
    </p:spTree>
    <p:extLst>
      <p:ext uri="{BB962C8B-B14F-4D97-AF65-F5344CB8AC3E}">
        <p14:creationId xmlns:p14="http://schemas.microsoft.com/office/powerpoint/2010/main" val="1283734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98E6-2092-CF27-E0FB-7B755DAC66E3}"/>
              </a:ext>
            </a:extLst>
          </p:cNvPr>
          <p:cNvSpPr>
            <a:spLocks noGrp="1"/>
          </p:cNvSpPr>
          <p:nvPr>
            <p:ph type="title"/>
          </p:nvPr>
        </p:nvSpPr>
        <p:spPr/>
        <p:txBody>
          <a:bodyPr/>
          <a:lstStyle/>
          <a:p>
            <a:r>
              <a:rPr lang="en-US" dirty="0"/>
              <a:t>MAJOR RENOVATION </a:t>
            </a:r>
          </a:p>
        </p:txBody>
      </p:sp>
      <p:sp>
        <p:nvSpPr>
          <p:cNvPr id="3" name="Content Placeholder 2">
            <a:extLst>
              <a:ext uri="{FF2B5EF4-FFF2-40B4-BE49-F238E27FC236}">
                <a16:creationId xmlns:a16="http://schemas.microsoft.com/office/drawing/2014/main" id="{812C2E03-95D0-830A-7796-58D435F7E46F}"/>
              </a:ext>
            </a:extLst>
          </p:cNvPr>
          <p:cNvSpPr>
            <a:spLocks noGrp="1"/>
          </p:cNvSpPr>
          <p:nvPr>
            <p:ph idx="1"/>
          </p:nvPr>
        </p:nvSpPr>
        <p:spPr/>
        <p:txBody>
          <a:bodyPr/>
          <a:lstStyle/>
          <a:p>
            <a:r>
              <a:rPr lang="en-US" dirty="0"/>
              <a:t>Structural changes </a:t>
            </a:r>
          </a:p>
          <a:p>
            <a:r>
              <a:rPr lang="en-US" dirty="0"/>
              <a:t>Extensive alteration of a facility</a:t>
            </a:r>
          </a:p>
        </p:txBody>
      </p:sp>
    </p:spTree>
    <p:extLst>
      <p:ext uri="{BB962C8B-B14F-4D97-AF65-F5344CB8AC3E}">
        <p14:creationId xmlns:p14="http://schemas.microsoft.com/office/powerpoint/2010/main" val="4030995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11A2-7506-0D75-D701-9651F19D538E}"/>
              </a:ext>
            </a:extLst>
          </p:cNvPr>
          <p:cNvSpPr>
            <a:spLocks noGrp="1"/>
          </p:cNvSpPr>
          <p:nvPr>
            <p:ph type="title"/>
          </p:nvPr>
        </p:nvSpPr>
        <p:spPr/>
        <p:txBody>
          <a:bodyPr/>
          <a:lstStyle/>
          <a:p>
            <a:r>
              <a:rPr lang="en-US" dirty="0"/>
              <a:t>Minor Renovation (Indoors)</a:t>
            </a:r>
          </a:p>
        </p:txBody>
      </p:sp>
      <p:sp>
        <p:nvSpPr>
          <p:cNvPr id="3" name="Content Placeholder 2">
            <a:extLst>
              <a:ext uri="{FF2B5EF4-FFF2-40B4-BE49-F238E27FC236}">
                <a16:creationId xmlns:a16="http://schemas.microsoft.com/office/drawing/2014/main" id="{E19B4F39-0331-6D0D-968B-C2687339C1E3}"/>
              </a:ext>
            </a:extLst>
          </p:cNvPr>
          <p:cNvSpPr>
            <a:spLocks noGrp="1"/>
          </p:cNvSpPr>
          <p:nvPr>
            <p:ph idx="1"/>
          </p:nvPr>
        </p:nvSpPr>
        <p:spPr/>
        <p:txBody>
          <a:bodyPr>
            <a:normAutofit fontScale="85000" lnSpcReduction="20000"/>
          </a:bodyPr>
          <a:lstStyle/>
          <a:p>
            <a:r>
              <a:rPr lang="en-US" dirty="0"/>
              <a:t>Indoor examples are:</a:t>
            </a:r>
          </a:p>
          <a:p>
            <a:pPr lvl="1"/>
            <a:r>
              <a:rPr lang="en-US" dirty="0"/>
              <a:t>Heating, cooling, and/or ventilation issues</a:t>
            </a:r>
          </a:p>
          <a:p>
            <a:pPr lvl="1"/>
            <a:r>
              <a:rPr lang="en-US" dirty="0"/>
              <a:t>Remediating lead paint and/or lead pipes </a:t>
            </a:r>
          </a:p>
          <a:p>
            <a:pPr lvl="1"/>
            <a:r>
              <a:rPr lang="en-US" dirty="0"/>
              <a:t>Installing room dividers</a:t>
            </a:r>
          </a:p>
          <a:p>
            <a:pPr lvl="1"/>
            <a:r>
              <a:rPr lang="en-US" dirty="0"/>
              <a:t>Installing age-appropriate plumbing, such as child-sized toilets and sinks</a:t>
            </a:r>
          </a:p>
          <a:p>
            <a:pPr lvl="1"/>
            <a:r>
              <a:rPr lang="en-US" dirty="0"/>
              <a:t>Installing handwashing stations </a:t>
            </a:r>
          </a:p>
          <a:p>
            <a:pPr lvl="1"/>
            <a:r>
              <a:rPr lang="en-US" dirty="0"/>
              <a:t>Flooring </a:t>
            </a:r>
          </a:p>
          <a:p>
            <a:pPr lvl="1"/>
            <a:r>
              <a:rPr lang="en-US" dirty="0"/>
              <a:t>Painting </a:t>
            </a:r>
          </a:p>
          <a:p>
            <a:pPr lvl="1"/>
            <a:r>
              <a:rPr lang="en-US" dirty="0"/>
              <a:t>Water leak mitigation (windows, roof leak, drywall repair)</a:t>
            </a:r>
          </a:p>
          <a:p>
            <a:pPr lvl="1"/>
            <a:r>
              <a:rPr lang="en-US" dirty="0"/>
              <a:t>Fixed equipment (washers, dryers, refrigerators, freezers, dishwashers, stoves)</a:t>
            </a:r>
          </a:p>
          <a:p>
            <a:pPr lvl="1"/>
            <a:r>
              <a:rPr lang="en-US" dirty="0"/>
              <a:t>Storage</a:t>
            </a:r>
          </a:p>
          <a:p>
            <a:pPr lvl="1"/>
            <a:r>
              <a:rPr lang="en-US" dirty="0"/>
              <a:t>Issues identified by licensing or other regulatory agencies </a:t>
            </a:r>
          </a:p>
          <a:p>
            <a:pPr lvl="1"/>
            <a:endParaRPr lang="en-US" dirty="0"/>
          </a:p>
        </p:txBody>
      </p:sp>
    </p:spTree>
    <p:extLst>
      <p:ext uri="{BB962C8B-B14F-4D97-AF65-F5344CB8AC3E}">
        <p14:creationId xmlns:p14="http://schemas.microsoft.com/office/powerpoint/2010/main" val="3965260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49AF-0E56-FE8E-9031-DB9ACE41483F}"/>
              </a:ext>
            </a:extLst>
          </p:cNvPr>
          <p:cNvSpPr>
            <a:spLocks noGrp="1"/>
          </p:cNvSpPr>
          <p:nvPr>
            <p:ph type="title"/>
          </p:nvPr>
        </p:nvSpPr>
        <p:spPr/>
        <p:txBody>
          <a:bodyPr/>
          <a:lstStyle/>
          <a:p>
            <a:r>
              <a:rPr lang="en-US" dirty="0"/>
              <a:t>Minor Renovations (Outdoors)</a:t>
            </a:r>
          </a:p>
        </p:txBody>
      </p:sp>
      <p:sp>
        <p:nvSpPr>
          <p:cNvPr id="3" name="Content Placeholder 2">
            <a:extLst>
              <a:ext uri="{FF2B5EF4-FFF2-40B4-BE49-F238E27FC236}">
                <a16:creationId xmlns:a16="http://schemas.microsoft.com/office/drawing/2014/main" id="{A2FA5916-1423-0930-D182-AA0E51E7797D}"/>
              </a:ext>
            </a:extLst>
          </p:cNvPr>
          <p:cNvSpPr>
            <a:spLocks noGrp="1"/>
          </p:cNvSpPr>
          <p:nvPr>
            <p:ph idx="1"/>
          </p:nvPr>
        </p:nvSpPr>
        <p:spPr/>
        <p:txBody>
          <a:bodyPr/>
          <a:lstStyle/>
          <a:p>
            <a:r>
              <a:rPr lang="en-US" dirty="0"/>
              <a:t>Outdoor examples are:</a:t>
            </a:r>
          </a:p>
          <a:p>
            <a:pPr lvl="1"/>
            <a:r>
              <a:rPr lang="en-US" dirty="0"/>
              <a:t>Purchasing play equipment to improve outdoor spaces</a:t>
            </a:r>
          </a:p>
          <a:p>
            <a:pPr lvl="1"/>
            <a:r>
              <a:rPr lang="en-US" dirty="0"/>
              <a:t>Creating an outdoor area with protection from the elements </a:t>
            </a:r>
          </a:p>
          <a:p>
            <a:pPr lvl="1"/>
            <a:r>
              <a:rPr lang="en-US" dirty="0"/>
              <a:t>Fencing/hazard enclosures </a:t>
            </a:r>
          </a:p>
          <a:p>
            <a:pPr lvl="1"/>
            <a:r>
              <a:rPr lang="en-US" dirty="0"/>
              <a:t>Storage</a:t>
            </a:r>
          </a:p>
          <a:p>
            <a:pPr lvl="1"/>
            <a:r>
              <a:rPr lang="en-US" dirty="0"/>
              <a:t>Surface improvements (grass, outdoor carpet, sand, cement, decking) </a:t>
            </a:r>
          </a:p>
          <a:p>
            <a:pPr marL="457200" lvl="1" indent="0">
              <a:buNone/>
            </a:pPr>
            <a:br>
              <a:rPr lang="en-US" dirty="0"/>
            </a:br>
            <a:endParaRPr lang="en-US" dirty="0"/>
          </a:p>
        </p:txBody>
      </p:sp>
    </p:spTree>
    <p:extLst>
      <p:ext uri="{BB962C8B-B14F-4D97-AF65-F5344CB8AC3E}">
        <p14:creationId xmlns:p14="http://schemas.microsoft.com/office/powerpoint/2010/main" val="1399028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9DECB42-0F38-8012-0D53-281FDFA26D71}"/>
              </a:ext>
            </a:extLst>
          </p:cNvPr>
          <p:cNvGraphicFramePr/>
          <p:nvPr>
            <p:extLst>
              <p:ext uri="{D42A27DB-BD31-4B8C-83A1-F6EECF244321}">
                <p14:modId xmlns:p14="http://schemas.microsoft.com/office/powerpoint/2010/main" val="188839677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879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9DECB42-0F38-8012-0D53-281FDFA26D71}"/>
              </a:ext>
            </a:extLst>
          </p:cNvPr>
          <p:cNvGraphicFramePr/>
          <p:nvPr>
            <p:extLst>
              <p:ext uri="{D42A27DB-BD31-4B8C-83A1-F6EECF244321}">
                <p14:modId xmlns:p14="http://schemas.microsoft.com/office/powerpoint/2010/main" val="377383026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34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31CE-364D-325B-0C0B-5594A847BE96}"/>
              </a:ext>
            </a:extLst>
          </p:cNvPr>
          <p:cNvSpPr>
            <a:spLocks noGrp="1"/>
          </p:cNvSpPr>
          <p:nvPr>
            <p:ph type="title"/>
          </p:nvPr>
        </p:nvSpPr>
        <p:spPr/>
        <p:txBody>
          <a:bodyPr/>
          <a:lstStyle/>
          <a:p>
            <a:r>
              <a:rPr lang="en-US" dirty="0"/>
              <a:t>Satisfactory Compliance History</a:t>
            </a:r>
          </a:p>
        </p:txBody>
      </p:sp>
      <p:sp>
        <p:nvSpPr>
          <p:cNvPr id="3" name="Content Placeholder 2">
            <a:extLst>
              <a:ext uri="{FF2B5EF4-FFF2-40B4-BE49-F238E27FC236}">
                <a16:creationId xmlns:a16="http://schemas.microsoft.com/office/drawing/2014/main" id="{039FFDA5-58F1-3AED-0B7D-6103BBE76AB8}"/>
              </a:ext>
            </a:extLst>
          </p:cNvPr>
          <p:cNvSpPr>
            <a:spLocks noGrp="1"/>
          </p:cNvSpPr>
          <p:nvPr>
            <p:ph idx="1"/>
          </p:nvPr>
        </p:nvSpPr>
        <p:spPr/>
        <p:txBody>
          <a:bodyPr>
            <a:normAutofit fontScale="92500" lnSpcReduction="20000"/>
          </a:bodyPr>
          <a:lstStyle/>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Licensed programs with three or more serious valid findings in the last 24 months are ineligible</a:t>
            </a:r>
          </a:p>
          <a:p>
            <a:pPr lvl="1"/>
            <a:r>
              <a:rPr lang="en-US" sz="2400" dirty="0">
                <a:effectLst/>
                <a:latin typeface="Calibri" panose="020F0502020204030204" pitchFamily="34" charset="0"/>
                <a:ea typeface="Times New Roman" panose="02020603050405020304" pitchFamily="18" charset="0"/>
                <a:cs typeface="Times New Roman" panose="02020603050405020304" pitchFamily="18" charset="0"/>
              </a:rPr>
              <a:t>Serious valid findings are compliance violations that are categorized as one or more of the following issues: </a:t>
            </a:r>
          </a:p>
          <a:p>
            <a:pPr marL="1257300" lvl="2" indent="-342900">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Children are in imminent danger</a:t>
            </a:r>
          </a:p>
          <a:p>
            <a:pPr marL="1257300" lvl="2" indent="-342900">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All Safe Sleep violations</a:t>
            </a:r>
          </a:p>
          <a:p>
            <a:pPr marL="1257300" lvl="2"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More children in care than allowed by law </a:t>
            </a:r>
          </a:p>
          <a:p>
            <a:pPr marL="1257300" lvl="2"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Corporal punishment of other specific forms of inappropriate discipline are being used </a:t>
            </a:r>
          </a:p>
          <a:p>
            <a:pPr marL="1257300" lvl="2"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Children are not supervised </a:t>
            </a:r>
          </a:p>
          <a:p>
            <a:pPr marL="1257300" lvl="2"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Extreme unsanitary conditions</a:t>
            </a:r>
          </a:p>
          <a:p>
            <a:pPr marL="1257300" lvl="2"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Multiple or serious fire, health, or safety hazards are present </a:t>
            </a:r>
          </a:p>
          <a:p>
            <a:pPr marL="1257300" lvl="2"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Adults are present who are not enrolled in the Central Background Registry </a:t>
            </a:r>
          </a:p>
          <a:p>
            <a:pPr marL="1257300" lvl="2" indent="-342900">
              <a:spcBef>
                <a:spcPts val="0"/>
              </a:spcBef>
              <a:spcAft>
                <a:spcPts val="100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Providing care without being licensed with regulatory agency as required by rule </a:t>
            </a:r>
          </a:p>
          <a:p>
            <a:pPr lvl="2"/>
            <a:endParaRPr lang="en-US" dirty="0"/>
          </a:p>
        </p:txBody>
      </p:sp>
    </p:spTree>
    <p:extLst>
      <p:ext uri="{BB962C8B-B14F-4D97-AF65-F5344CB8AC3E}">
        <p14:creationId xmlns:p14="http://schemas.microsoft.com/office/powerpoint/2010/main" val="351652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D6BE-3C5C-FE83-05A6-D589909A3266}"/>
              </a:ext>
            </a:extLst>
          </p:cNvPr>
          <p:cNvSpPr>
            <a:spLocks noGrp="1"/>
          </p:cNvSpPr>
          <p:nvPr>
            <p:ph type="title"/>
          </p:nvPr>
        </p:nvSpPr>
        <p:spPr/>
        <p:txBody>
          <a:bodyPr/>
          <a:lstStyle/>
          <a:p>
            <a:r>
              <a:rPr lang="en-US" dirty="0"/>
              <a:t>Find Child Care Oregon</a:t>
            </a:r>
          </a:p>
        </p:txBody>
      </p:sp>
      <p:sp>
        <p:nvSpPr>
          <p:cNvPr id="3" name="Content Placeholder 2">
            <a:extLst>
              <a:ext uri="{FF2B5EF4-FFF2-40B4-BE49-F238E27FC236}">
                <a16:creationId xmlns:a16="http://schemas.microsoft.com/office/drawing/2014/main" id="{7868BACE-7A9A-907A-BDFF-7B0960EE7BC4}"/>
              </a:ext>
            </a:extLst>
          </p:cNvPr>
          <p:cNvSpPr>
            <a:spLocks noGrp="1"/>
          </p:cNvSpPr>
          <p:nvPr>
            <p:ph idx="1"/>
          </p:nvPr>
        </p:nvSpPr>
        <p:spPr/>
        <p:txBody>
          <a:bodyPr/>
          <a:lstStyle/>
          <a:p>
            <a:pPr marL="0" marR="0">
              <a:spcBef>
                <a:spcPts val="500"/>
              </a:spcBef>
              <a:spcAft>
                <a:spcPts val="1000"/>
              </a:spcAft>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 participating programs must be identified in </a:t>
            </a:r>
            <a:r>
              <a:rPr lang="en-US" dirty="0">
                <a:latin typeface="Calibri" panose="020F0502020204030204" pitchFamily="34" charset="0"/>
                <a:ea typeface="Times New Roman" panose="02020603050405020304" pitchFamily="18" charset="0"/>
                <a:cs typeface="Times New Roman" panose="02020603050405020304" pitchFamily="18" charset="0"/>
              </a:rPr>
              <a:t>Oregon’s</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parent referral system as a program willing to accept subsidies (ERDC) and serve children with special needs.</a:t>
            </a:r>
          </a:p>
          <a:p>
            <a:endParaRPr lang="en-US" dirty="0"/>
          </a:p>
        </p:txBody>
      </p:sp>
    </p:spTree>
    <p:extLst>
      <p:ext uri="{BB962C8B-B14F-4D97-AF65-F5344CB8AC3E}">
        <p14:creationId xmlns:p14="http://schemas.microsoft.com/office/powerpoint/2010/main" val="2797811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CAF-B664-68B9-1269-0F1A8F60B314}"/>
              </a:ext>
            </a:extLst>
          </p:cNvPr>
          <p:cNvSpPr>
            <a:spLocks noGrp="1"/>
          </p:cNvSpPr>
          <p:nvPr>
            <p:ph type="title"/>
          </p:nvPr>
        </p:nvSpPr>
        <p:spPr/>
        <p:txBody>
          <a:bodyPr/>
          <a:lstStyle/>
          <a:p>
            <a:r>
              <a:rPr lang="en-US" dirty="0"/>
              <a:t>Completive Grant Process</a:t>
            </a:r>
          </a:p>
        </p:txBody>
      </p:sp>
      <p:sp>
        <p:nvSpPr>
          <p:cNvPr id="3" name="Content Placeholder 2">
            <a:extLst>
              <a:ext uri="{FF2B5EF4-FFF2-40B4-BE49-F238E27FC236}">
                <a16:creationId xmlns:a16="http://schemas.microsoft.com/office/drawing/2014/main" id="{FB5E55F6-8582-10AD-8F06-FAB9533BE1F8}"/>
              </a:ext>
            </a:extLst>
          </p:cNvPr>
          <p:cNvSpPr>
            <a:spLocks noGrp="1"/>
          </p:cNvSpPr>
          <p:nvPr>
            <p:ph idx="1"/>
          </p:nvPr>
        </p:nvSpPr>
        <p:spPr/>
        <p:txBody>
          <a:bodyPr/>
          <a:lstStyle/>
          <a:p>
            <a:r>
              <a:rPr lang="en-US" dirty="0"/>
              <a:t>Your application will be scored</a:t>
            </a:r>
          </a:p>
          <a:p>
            <a:r>
              <a:rPr lang="en-US" dirty="0"/>
              <a:t>A scoring rubric will be available</a:t>
            </a:r>
          </a:p>
          <a:p>
            <a:r>
              <a:rPr lang="en-US" dirty="0"/>
              <a:t>Submitting an application does not guarantee acceptance</a:t>
            </a:r>
          </a:p>
        </p:txBody>
      </p:sp>
    </p:spTree>
    <p:extLst>
      <p:ext uri="{BB962C8B-B14F-4D97-AF65-F5344CB8AC3E}">
        <p14:creationId xmlns:p14="http://schemas.microsoft.com/office/powerpoint/2010/main" val="7673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3EB6-F113-84D6-83D3-A08B5FD7B0C3}"/>
              </a:ext>
            </a:extLst>
          </p:cNvPr>
          <p:cNvSpPr>
            <a:spLocks noGrp="1"/>
          </p:cNvSpPr>
          <p:nvPr>
            <p:ph type="title"/>
          </p:nvPr>
        </p:nvSpPr>
        <p:spPr/>
        <p:txBody>
          <a:bodyPr/>
          <a:lstStyle/>
          <a:p>
            <a:r>
              <a:rPr lang="en-US" dirty="0"/>
              <a:t>Eligible? Apply!</a:t>
            </a:r>
          </a:p>
        </p:txBody>
      </p:sp>
      <p:pic>
        <p:nvPicPr>
          <p:cNvPr id="5" name="Content Placeholder 4" descr="A person typing on a keyboard&#10;&#10;Description automatically generated with medium confidence">
            <a:extLst>
              <a:ext uri="{FF2B5EF4-FFF2-40B4-BE49-F238E27FC236}">
                <a16:creationId xmlns:a16="http://schemas.microsoft.com/office/drawing/2014/main" id="{9455FF29-1EE8-A644-791F-C116BF01C3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1247" y="567276"/>
            <a:ext cx="2900892" cy="4351338"/>
          </a:xfrm>
        </p:spPr>
      </p:pic>
    </p:spTree>
    <p:extLst>
      <p:ext uri="{BB962C8B-B14F-4D97-AF65-F5344CB8AC3E}">
        <p14:creationId xmlns:p14="http://schemas.microsoft.com/office/powerpoint/2010/main" val="334379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7F1E-A80A-C166-B9C6-B2B133E9754C}"/>
              </a:ext>
            </a:extLst>
          </p:cNvPr>
          <p:cNvSpPr>
            <a:spLocks noGrp="1"/>
          </p:cNvSpPr>
          <p:nvPr>
            <p:ph type="title"/>
          </p:nvPr>
        </p:nvSpPr>
        <p:spPr/>
        <p:txBody>
          <a:bodyPr/>
          <a:lstStyle/>
          <a:p>
            <a:r>
              <a:rPr lang="en-US" dirty="0"/>
              <a:t>Project Phases </a:t>
            </a:r>
          </a:p>
        </p:txBody>
      </p:sp>
      <p:pic>
        <p:nvPicPr>
          <p:cNvPr id="1026" name="Picture 2" descr="Free Clear Light Bulb Stock Photo">
            <a:extLst>
              <a:ext uri="{FF2B5EF4-FFF2-40B4-BE49-F238E27FC236}">
                <a16:creationId xmlns:a16="http://schemas.microsoft.com/office/drawing/2014/main" id="{A0659E28-CED8-FFA5-B880-C95393E62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667" y="1496493"/>
            <a:ext cx="6007617" cy="365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9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80FF-AD18-6371-498C-5A6AFC47AF0F}"/>
              </a:ext>
            </a:extLst>
          </p:cNvPr>
          <p:cNvSpPr>
            <a:spLocks noGrp="1"/>
          </p:cNvSpPr>
          <p:nvPr>
            <p:ph type="title"/>
          </p:nvPr>
        </p:nvSpPr>
        <p:spPr/>
        <p:txBody>
          <a:bodyPr>
            <a:normAutofit/>
          </a:bodyPr>
          <a:lstStyle/>
          <a:p>
            <a:r>
              <a:rPr lang="en-US" sz="6000" dirty="0"/>
              <a:t>Project Objectives</a:t>
            </a:r>
          </a:p>
        </p:txBody>
      </p:sp>
      <p:sp>
        <p:nvSpPr>
          <p:cNvPr id="3" name="Content Placeholder 2">
            <a:extLst>
              <a:ext uri="{FF2B5EF4-FFF2-40B4-BE49-F238E27FC236}">
                <a16:creationId xmlns:a16="http://schemas.microsoft.com/office/drawing/2014/main" id="{A5B8CF0A-CAD7-B395-B0D8-84288ACB20BD}"/>
              </a:ext>
            </a:extLst>
          </p:cNvPr>
          <p:cNvSpPr>
            <a:spLocks noGrp="1"/>
          </p:cNvSpPr>
          <p:nvPr>
            <p:ph idx="1"/>
          </p:nvPr>
        </p:nvSpPr>
        <p:spPr>
          <a:xfrm>
            <a:off x="838200" y="1825625"/>
            <a:ext cx="5140289" cy="3484593"/>
          </a:xfrm>
        </p:spPr>
        <p:txBody>
          <a:bodyPr>
            <a:normAutofit/>
          </a:bodyPr>
          <a:lstStyle/>
          <a:p>
            <a:pPr marL="342900" marR="0" lvl="0" indent="-342900">
              <a:spcBef>
                <a:spcPts val="120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Become licensed and serve more children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120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Increase licensed capacity and serve more children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1200"/>
              </a:spcBef>
              <a:spcAft>
                <a:spcPts val="100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Provide a safer, or more appropriate, indoor and/or outdoor environment for children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descr="A picture containing text, businesscard, envelope&#10;&#10;Description automatically generated">
            <a:extLst>
              <a:ext uri="{FF2B5EF4-FFF2-40B4-BE49-F238E27FC236}">
                <a16:creationId xmlns:a16="http://schemas.microsoft.com/office/drawing/2014/main" id="{65E05798-5F96-4708-C984-CABB4DEF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073" y="1753671"/>
            <a:ext cx="5025987" cy="3350658"/>
          </a:xfrm>
          <a:prstGeom prst="rect">
            <a:avLst/>
          </a:prstGeom>
        </p:spPr>
      </p:pic>
    </p:spTree>
    <p:extLst>
      <p:ext uri="{BB962C8B-B14F-4D97-AF65-F5344CB8AC3E}">
        <p14:creationId xmlns:p14="http://schemas.microsoft.com/office/powerpoint/2010/main" val="231596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4B713-DE63-E043-AFE5-03863550B740}"/>
              </a:ext>
            </a:extLst>
          </p:cNvPr>
          <p:cNvPicPr>
            <a:picLocks noChangeAspect="1"/>
          </p:cNvPicPr>
          <p:nvPr/>
        </p:nvPicPr>
        <p:blipFill>
          <a:blip r:embed="rId3"/>
          <a:stretch>
            <a:fillRect/>
          </a:stretch>
        </p:blipFill>
        <p:spPr>
          <a:xfrm>
            <a:off x="882873" y="2423252"/>
            <a:ext cx="10426254" cy="2011496"/>
          </a:xfrm>
          <a:prstGeom prst="rect">
            <a:avLst/>
          </a:prstGeom>
        </p:spPr>
      </p:pic>
    </p:spTree>
    <p:extLst>
      <p:ext uri="{BB962C8B-B14F-4D97-AF65-F5344CB8AC3E}">
        <p14:creationId xmlns:p14="http://schemas.microsoft.com/office/powerpoint/2010/main" val="1702712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540445-DDF4-F086-F8AA-C5E7E89696ED}"/>
              </a:ext>
            </a:extLst>
          </p:cNvPr>
          <p:cNvSpPr>
            <a:spLocks noGrp="1"/>
          </p:cNvSpPr>
          <p:nvPr>
            <p:ph type="title"/>
          </p:nvPr>
        </p:nvSpPr>
        <p:spPr>
          <a:xfrm>
            <a:off x="838199" y="2580071"/>
            <a:ext cx="10515600" cy="2852737"/>
          </a:xfrm>
        </p:spPr>
        <p:txBody>
          <a:bodyPr/>
          <a:lstStyle/>
          <a:p>
            <a:pPr algn="ctr"/>
            <a:r>
              <a:rPr lang="en-US" dirty="0"/>
              <a:t>Grant Proposal and Project refinement Phase</a:t>
            </a:r>
          </a:p>
        </p:txBody>
      </p:sp>
      <p:pic>
        <p:nvPicPr>
          <p:cNvPr id="9" name="Picture 8" descr="A close-up of a person's feet&#10;&#10;Description automatically generated with medium confidence">
            <a:extLst>
              <a:ext uri="{FF2B5EF4-FFF2-40B4-BE49-F238E27FC236}">
                <a16:creationId xmlns:a16="http://schemas.microsoft.com/office/drawing/2014/main" id="{59BF2E87-FB68-3B7A-B433-D8E925961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902" y="404870"/>
            <a:ext cx="4536195" cy="3024130"/>
          </a:xfrm>
          <a:prstGeom prst="rect">
            <a:avLst/>
          </a:prstGeom>
        </p:spPr>
      </p:pic>
    </p:spTree>
    <p:extLst>
      <p:ext uri="{BB962C8B-B14F-4D97-AF65-F5344CB8AC3E}">
        <p14:creationId xmlns:p14="http://schemas.microsoft.com/office/powerpoint/2010/main" val="2426799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EF5-3ED2-1D5D-83C7-FC4213E19BBC}"/>
              </a:ext>
            </a:extLst>
          </p:cNvPr>
          <p:cNvSpPr>
            <a:spLocks noGrp="1"/>
          </p:cNvSpPr>
          <p:nvPr>
            <p:ph type="title"/>
          </p:nvPr>
        </p:nvSpPr>
        <p:spPr/>
        <p:txBody>
          <a:bodyPr/>
          <a:lstStyle/>
          <a:p>
            <a:r>
              <a:rPr lang="en-US" dirty="0"/>
              <a:t>Project Proposal</a:t>
            </a:r>
          </a:p>
        </p:txBody>
      </p:sp>
      <p:sp>
        <p:nvSpPr>
          <p:cNvPr id="3" name="Content Placeholder 2">
            <a:extLst>
              <a:ext uri="{FF2B5EF4-FFF2-40B4-BE49-F238E27FC236}">
                <a16:creationId xmlns:a16="http://schemas.microsoft.com/office/drawing/2014/main" id="{29733479-3755-7C45-A2F7-0AAEBA501423}"/>
              </a:ext>
            </a:extLst>
          </p:cNvPr>
          <p:cNvSpPr>
            <a:spLocks noGrp="1"/>
          </p:cNvSpPr>
          <p:nvPr>
            <p:ph idx="1"/>
          </p:nvPr>
        </p:nvSpPr>
        <p:spPr/>
        <p:txBody>
          <a:bodyPr>
            <a:normAutofit lnSpcReduction="10000"/>
          </a:bodyPr>
          <a:lstStyle/>
          <a:p>
            <a:r>
              <a:rPr lang="en-US" dirty="0"/>
              <a:t>Must be:</a:t>
            </a:r>
          </a:p>
          <a:p>
            <a:pPr lvl="1"/>
            <a:r>
              <a:rPr lang="en-US" dirty="0"/>
              <a:t>Well developed</a:t>
            </a:r>
          </a:p>
          <a:p>
            <a:pPr lvl="1"/>
            <a:r>
              <a:rPr lang="en-US" dirty="0"/>
              <a:t>Focused on the objectives and requirements of the project</a:t>
            </a:r>
          </a:p>
          <a:p>
            <a:r>
              <a:rPr lang="en-US" dirty="0"/>
              <a:t>Required local support from:</a:t>
            </a:r>
          </a:p>
          <a:p>
            <a:pPr lvl="1"/>
            <a:r>
              <a:rPr lang="en-US" dirty="0"/>
              <a:t>Grant staff</a:t>
            </a:r>
          </a:p>
          <a:p>
            <a:pPr lvl="1"/>
            <a:r>
              <a:rPr lang="en-US" dirty="0"/>
              <a:t>Licensing specialist </a:t>
            </a:r>
          </a:p>
          <a:p>
            <a:pPr lvl="1"/>
            <a:r>
              <a:rPr lang="en-US" dirty="0"/>
              <a:t>CCR&amp;R</a:t>
            </a:r>
          </a:p>
          <a:p>
            <a:pPr lvl="1"/>
            <a:r>
              <a:rPr lang="en-US" dirty="0"/>
              <a:t>Hubs</a:t>
            </a:r>
          </a:p>
          <a:p>
            <a:pPr lvl="1"/>
            <a:r>
              <a:rPr lang="en-US" dirty="0"/>
              <a:t>Or other partners</a:t>
            </a:r>
          </a:p>
        </p:txBody>
      </p:sp>
    </p:spTree>
    <p:extLst>
      <p:ext uri="{BB962C8B-B14F-4D97-AF65-F5344CB8AC3E}">
        <p14:creationId xmlns:p14="http://schemas.microsoft.com/office/powerpoint/2010/main" val="1073166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CABE-7C6D-B08C-AF3D-5157DFD0DBCC}"/>
              </a:ext>
            </a:extLst>
          </p:cNvPr>
          <p:cNvSpPr>
            <a:spLocks noGrp="1"/>
          </p:cNvSpPr>
          <p:nvPr>
            <p:ph type="title"/>
          </p:nvPr>
        </p:nvSpPr>
        <p:spPr/>
        <p:txBody>
          <a:bodyPr/>
          <a:lstStyle/>
          <a:p>
            <a:r>
              <a:rPr lang="en-US" dirty="0"/>
              <a:t>Project Refinement</a:t>
            </a:r>
          </a:p>
        </p:txBody>
      </p:sp>
      <p:pic>
        <p:nvPicPr>
          <p:cNvPr id="5" name="Content Placeholder 4" descr="A picture containing person, power saw, cooking, stone&#10;&#10;Description automatically generated">
            <a:extLst>
              <a:ext uri="{FF2B5EF4-FFF2-40B4-BE49-F238E27FC236}">
                <a16:creationId xmlns:a16="http://schemas.microsoft.com/office/drawing/2014/main" id="{20B23209-BCFA-A971-5CD8-9CF6B41870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9088" y="1204840"/>
            <a:ext cx="5732912" cy="3811777"/>
          </a:xfrm>
        </p:spPr>
      </p:pic>
    </p:spTree>
    <p:extLst>
      <p:ext uri="{BB962C8B-B14F-4D97-AF65-F5344CB8AC3E}">
        <p14:creationId xmlns:p14="http://schemas.microsoft.com/office/powerpoint/2010/main" val="1503356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3FC7-F711-3E78-4796-C6E18A471FCF}"/>
              </a:ext>
            </a:extLst>
          </p:cNvPr>
          <p:cNvSpPr>
            <a:spLocks noGrp="1"/>
          </p:cNvSpPr>
          <p:nvPr>
            <p:ph type="title"/>
          </p:nvPr>
        </p:nvSpPr>
        <p:spPr/>
        <p:txBody>
          <a:bodyPr/>
          <a:lstStyle/>
          <a:p>
            <a:r>
              <a:rPr lang="en-US" dirty="0"/>
              <a:t>Award Phase</a:t>
            </a:r>
          </a:p>
        </p:txBody>
      </p:sp>
      <p:sp>
        <p:nvSpPr>
          <p:cNvPr id="3" name="Text Placeholder 2">
            <a:extLst>
              <a:ext uri="{FF2B5EF4-FFF2-40B4-BE49-F238E27FC236}">
                <a16:creationId xmlns:a16="http://schemas.microsoft.com/office/drawing/2014/main" id="{D9379F2D-3F95-3611-7BB6-2D591EA81E3B}"/>
              </a:ext>
            </a:extLst>
          </p:cNvPr>
          <p:cNvSpPr>
            <a:spLocks noGrp="1"/>
          </p:cNvSpPr>
          <p:nvPr>
            <p:ph type="body" idx="1"/>
          </p:nvPr>
        </p:nvSpPr>
        <p:spPr/>
        <p:txBody>
          <a:bodyPr/>
          <a:lstStyle/>
          <a:p>
            <a:endParaRPr lang="en-US"/>
          </a:p>
        </p:txBody>
      </p:sp>
      <p:pic>
        <p:nvPicPr>
          <p:cNvPr id="4098" name="Picture 2" descr="Free 100 US Dollar Banknotes Stock Photo">
            <a:extLst>
              <a:ext uri="{FF2B5EF4-FFF2-40B4-BE49-F238E27FC236}">
                <a16:creationId xmlns:a16="http://schemas.microsoft.com/office/drawing/2014/main" id="{4C22967C-71C5-6CB1-DAF9-448AD4BBE5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602"/>
          <a:stretch/>
        </p:blipFill>
        <p:spPr bwMode="auto">
          <a:xfrm>
            <a:off x="8959518" y="0"/>
            <a:ext cx="3232482" cy="561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56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5301-1A8C-4337-D7A2-5EA909AE413C}"/>
              </a:ext>
            </a:extLst>
          </p:cNvPr>
          <p:cNvSpPr>
            <a:spLocks noGrp="1"/>
          </p:cNvSpPr>
          <p:nvPr>
            <p:ph type="title"/>
          </p:nvPr>
        </p:nvSpPr>
        <p:spPr/>
        <p:txBody>
          <a:bodyPr/>
          <a:lstStyle/>
          <a:p>
            <a:r>
              <a:rPr lang="en-US" dirty="0"/>
              <a:t>Are Grant Funds Taxable?</a:t>
            </a:r>
          </a:p>
        </p:txBody>
      </p:sp>
      <p:pic>
        <p:nvPicPr>
          <p:cNvPr id="5" name="Content Placeholder 4" descr="Text, letter">
            <a:extLst>
              <a:ext uri="{FF2B5EF4-FFF2-40B4-BE49-F238E27FC236}">
                <a16:creationId xmlns:a16="http://schemas.microsoft.com/office/drawing/2014/main" id="{E73C1002-A777-DCAB-4948-17E229CB38BB}"/>
              </a:ext>
            </a:extLst>
          </p:cNvPr>
          <p:cNvPicPr>
            <a:picLocks noGrp="1" noChangeAspect="1"/>
          </p:cNvPicPr>
          <p:nvPr>
            <p:ph idx="1"/>
          </p:nvPr>
        </p:nvPicPr>
        <p:blipFill>
          <a:blip r:embed="rId3"/>
          <a:stretch>
            <a:fillRect/>
          </a:stretch>
        </p:blipFill>
        <p:spPr>
          <a:xfrm>
            <a:off x="3482380" y="1825625"/>
            <a:ext cx="5227240" cy="3484563"/>
          </a:xfrm>
        </p:spPr>
      </p:pic>
    </p:spTree>
    <p:extLst>
      <p:ext uri="{BB962C8B-B14F-4D97-AF65-F5344CB8AC3E}">
        <p14:creationId xmlns:p14="http://schemas.microsoft.com/office/powerpoint/2010/main" val="3915705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3A1EA-948C-521A-B5A5-4E591B18D78D}"/>
              </a:ext>
            </a:extLst>
          </p:cNvPr>
          <p:cNvSpPr>
            <a:spLocks noGrp="1"/>
          </p:cNvSpPr>
          <p:nvPr>
            <p:ph type="title"/>
          </p:nvPr>
        </p:nvSpPr>
        <p:spPr/>
        <p:txBody>
          <a:bodyPr/>
          <a:lstStyle/>
          <a:p>
            <a:r>
              <a:rPr lang="en-US" dirty="0"/>
              <a:t>Types of Awards</a:t>
            </a:r>
          </a:p>
        </p:txBody>
      </p:sp>
      <p:sp>
        <p:nvSpPr>
          <p:cNvPr id="5" name="Content Placeholder 4">
            <a:extLst>
              <a:ext uri="{FF2B5EF4-FFF2-40B4-BE49-F238E27FC236}">
                <a16:creationId xmlns:a16="http://schemas.microsoft.com/office/drawing/2014/main" id="{CABDFF77-EEB5-EF90-223A-4B838D4F409E}"/>
              </a:ext>
            </a:extLst>
          </p:cNvPr>
          <p:cNvSpPr>
            <a:spLocks noGrp="1"/>
          </p:cNvSpPr>
          <p:nvPr>
            <p:ph sz="half" idx="1"/>
          </p:nvPr>
        </p:nvSpPr>
        <p:spPr/>
        <p:txBody>
          <a:bodyPr/>
          <a:lstStyle/>
          <a:p>
            <a:r>
              <a:rPr lang="en-US" dirty="0"/>
              <a:t>Preservation &amp; Enhancement Grants</a:t>
            </a:r>
          </a:p>
        </p:txBody>
      </p:sp>
      <p:sp>
        <p:nvSpPr>
          <p:cNvPr id="6" name="Content Placeholder 5">
            <a:extLst>
              <a:ext uri="{FF2B5EF4-FFF2-40B4-BE49-F238E27FC236}">
                <a16:creationId xmlns:a16="http://schemas.microsoft.com/office/drawing/2014/main" id="{3294BE97-4BF4-4598-8997-D084B0615FB3}"/>
              </a:ext>
            </a:extLst>
          </p:cNvPr>
          <p:cNvSpPr>
            <a:spLocks noGrp="1"/>
          </p:cNvSpPr>
          <p:nvPr>
            <p:ph sz="half" idx="2"/>
          </p:nvPr>
        </p:nvSpPr>
        <p:spPr/>
        <p:txBody>
          <a:bodyPr/>
          <a:lstStyle/>
          <a:p>
            <a:r>
              <a:rPr lang="en-US" dirty="0"/>
              <a:t>Expansion Grants</a:t>
            </a:r>
          </a:p>
        </p:txBody>
      </p:sp>
    </p:spTree>
    <p:extLst>
      <p:ext uri="{BB962C8B-B14F-4D97-AF65-F5344CB8AC3E}">
        <p14:creationId xmlns:p14="http://schemas.microsoft.com/office/powerpoint/2010/main" val="3352579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7B4DA0-BF20-B14C-5150-793A564C2ADE}"/>
              </a:ext>
            </a:extLst>
          </p:cNvPr>
          <p:cNvSpPr>
            <a:spLocks noGrp="1"/>
          </p:cNvSpPr>
          <p:nvPr>
            <p:ph type="title"/>
          </p:nvPr>
        </p:nvSpPr>
        <p:spPr/>
        <p:txBody>
          <a:bodyPr/>
          <a:lstStyle/>
          <a:p>
            <a:r>
              <a:rPr lang="en-US" dirty="0"/>
              <a:t>Preservation &amp; Enhancement Grants		</a:t>
            </a:r>
          </a:p>
        </p:txBody>
      </p:sp>
      <p:sp>
        <p:nvSpPr>
          <p:cNvPr id="6" name="Content Placeholder 5">
            <a:extLst>
              <a:ext uri="{FF2B5EF4-FFF2-40B4-BE49-F238E27FC236}">
                <a16:creationId xmlns:a16="http://schemas.microsoft.com/office/drawing/2014/main" id="{6A57E6F2-8230-B364-DE17-6D3140A0B5B4}"/>
              </a:ext>
            </a:extLst>
          </p:cNvPr>
          <p:cNvSpPr>
            <a:spLocks noGrp="1"/>
          </p:cNvSpPr>
          <p:nvPr>
            <p:ph idx="1"/>
          </p:nvPr>
        </p:nvSpPr>
        <p:spPr/>
        <p:txBody>
          <a:bodyPr/>
          <a:lstStyle/>
          <a:p>
            <a:r>
              <a:rPr lang="en-US" dirty="0"/>
              <a:t>$1,000 - $5,000</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Be meeting, or committed to meeting, all grant requirements</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Submit completed grant proposal</a:t>
            </a:r>
          </a:p>
          <a:p>
            <a:r>
              <a:rPr lang="en-US" dirty="0">
                <a:latin typeface="Calibri" panose="020F0502020204030204" pitchFamily="34" charset="0"/>
                <a:cs typeface="Times New Roman" panose="02020603050405020304" pitchFamily="18" charset="0"/>
              </a:rPr>
              <a:t>Complete one business sustainability activity</a:t>
            </a:r>
            <a:endParaRPr lang="en-US" dirty="0"/>
          </a:p>
        </p:txBody>
      </p:sp>
    </p:spTree>
    <p:extLst>
      <p:ext uri="{BB962C8B-B14F-4D97-AF65-F5344CB8AC3E}">
        <p14:creationId xmlns:p14="http://schemas.microsoft.com/office/powerpoint/2010/main" val="290946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254E-81F0-0C17-3E5C-0AD008168851}"/>
              </a:ext>
            </a:extLst>
          </p:cNvPr>
          <p:cNvSpPr>
            <a:spLocks noGrp="1"/>
          </p:cNvSpPr>
          <p:nvPr>
            <p:ph type="title"/>
          </p:nvPr>
        </p:nvSpPr>
        <p:spPr/>
        <p:txBody>
          <a:bodyPr/>
          <a:lstStyle/>
          <a:p>
            <a:r>
              <a:rPr lang="en-US" dirty="0"/>
              <a:t>Expansion Grants</a:t>
            </a:r>
          </a:p>
        </p:txBody>
      </p:sp>
      <p:sp>
        <p:nvSpPr>
          <p:cNvPr id="3" name="Content Placeholder 2">
            <a:extLst>
              <a:ext uri="{FF2B5EF4-FFF2-40B4-BE49-F238E27FC236}">
                <a16:creationId xmlns:a16="http://schemas.microsoft.com/office/drawing/2014/main" id="{3C461786-55F2-A8C2-FED8-DBF8E52BB83D}"/>
              </a:ext>
            </a:extLst>
          </p:cNvPr>
          <p:cNvSpPr>
            <a:spLocks noGrp="1"/>
          </p:cNvSpPr>
          <p:nvPr>
            <p:ph idx="1"/>
          </p:nvPr>
        </p:nvSpPr>
        <p:spPr/>
        <p:txBody>
          <a:bodyPr>
            <a:normAutofit lnSpcReduction="10000"/>
          </a:bodyPr>
          <a:lstStyle/>
          <a:p>
            <a:r>
              <a:rPr lang="en-US" dirty="0"/>
              <a:t>Up to $25,000</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Be meeting, or committed to meeting, all grant requirements</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Submit completed grant proposal</a:t>
            </a:r>
          </a:p>
          <a:p>
            <a:r>
              <a:rPr lang="en-US" dirty="0">
                <a:latin typeface="Calibri" panose="020F0502020204030204" pitchFamily="34" charset="0"/>
                <a:cs typeface="Times New Roman" panose="02020603050405020304" pitchFamily="18" charset="0"/>
              </a:rPr>
              <a:t>Licensed and in business for more than 1 year</a:t>
            </a:r>
          </a:p>
          <a:p>
            <a:r>
              <a:rPr lang="en-US" dirty="0">
                <a:latin typeface="Calibri" panose="020F0502020204030204" pitchFamily="34" charset="0"/>
                <a:cs typeface="Times New Roman" panose="02020603050405020304" pitchFamily="18" charset="0"/>
              </a:rPr>
              <a:t>Sustainability Plan</a:t>
            </a:r>
          </a:p>
          <a:p>
            <a:r>
              <a:rPr lang="en-US" dirty="0">
                <a:latin typeface="Calibri" panose="020F0502020204030204" pitchFamily="34" charset="0"/>
                <a:cs typeface="Times New Roman" panose="02020603050405020304" pitchFamily="18" charset="0"/>
              </a:rPr>
              <a:t>20% match</a:t>
            </a:r>
          </a:p>
          <a:p>
            <a:r>
              <a:rPr lang="en-US" dirty="0">
                <a:latin typeface="Calibri" panose="020F0502020204030204" pitchFamily="34" charset="0"/>
                <a:cs typeface="Times New Roman" panose="02020603050405020304" pitchFamily="18" charset="0"/>
              </a:rPr>
              <a:t>Complete two business sustainability activities</a:t>
            </a:r>
            <a:endParaRPr lang="en-US" dirty="0"/>
          </a:p>
          <a:p>
            <a:endParaRPr lang="en-US" dirty="0"/>
          </a:p>
        </p:txBody>
      </p:sp>
    </p:spTree>
    <p:extLst>
      <p:ext uri="{BB962C8B-B14F-4D97-AF65-F5344CB8AC3E}">
        <p14:creationId xmlns:p14="http://schemas.microsoft.com/office/powerpoint/2010/main" val="146930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FEAD-2D99-25FC-B626-A885CE9B614D}"/>
              </a:ext>
            </a:extLst>
          </p:cNvPr>
          <p:cNvSpPr>
            <a:spLocks noGrp="1"/>
          </p:cNvSpPr>
          <p:nvPr>
            <p:ph type="title"/>
          </p:nvPr>
        </p:nvSpPr>
        <p:spPr>
          <a:xfrm>
            <a:off x="831850" y="1709738"/>
            <a:ext cx="6516401" cy="2852737"/>
          </a:xfrm>
        </p:spPr>
        <p:txBody>
          <a:bodyPr/>
          <a:lstStyle/>
          <a:p>
            <a:r>
              <a:rPr lang="en-US" dirty="0"/>
              <a:t>Project Initiation Phase</a:t>
            </a:r>
          </a:p>
        </p:txBody>
      </p:sp>
      <p:pic>
        <p:nvPicPr>
          <p:cNvPr id="5" name="Picture 4" descr="A person and a child playing in the sand at the beach&#10;&#10;Description automatically generated with medium confidence">
            <a:extLst>
              <a:ext uri="{FF2B5EF4-FFF2-40B4-BE49-F238E27FC236}">
                <a16:creationId xmlns:a16="http://schemas.microsoft.com/office/drawing/2014/main" id="{FFFC12AA-114C-22BA-D473-70A60EA10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102" y="0"/>
            <a:ext cx="3735897" cy="5603292"/>
          </a:xfrm>
          <a:prstGeom prst="rect">
            <a:avLst/>
          </a:prstGeom>
        </p:spPr>
      </p:pic>
    </p:spTree>
    <p:extLst>
      <p:ext uri="{BB962C8B-B14F-4D97-AF65-F5344CB8AC3E}">
        <p14:creationId xmlns:p14="http://schemas.microsoft.com/office/powerpoint/2010/main" val="93638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968F-A55B-50FA-DE8D-0F6A88D18A8D}"/>
              </a:ext>
            </a:extLst>
          </p:cNvPr>
          <p:cNvSpPr>
            <a:spLocks noGrp="1"/>
          </p:cNvSpPr>
          <p:nvPr>
            <p:ph type="title"/>
          </p:nvPr>
        </p:nvSpPr>
        <p:spPr/>
        <p:txBody>
          <a:bodyPr/>
          <a:lstStyle/>
          <a:p>
            <a:r>
              <a:rPr lang="en-US" dirty="0"/>
              <a:t>Grant Opening and Closing	</a:t>
            </a:r>
          </a:p>
        </p:txBody>
      </p:sp>
      <p:sp>
        <p:nvSpPr>
          <p:cNvPr id="3" name="Content Placeholder 2">
            <a:extLst>
              <a:ext uri="{FF2B5EF4-FFF2-40B4-BE49-F238E27FC236}">
                <a16:creationId xmlns:a16="http://schemas.microsoft.com/office/drawing/2014/main" id="{4EE0ED71-68CF-0BA7-F875-E6D40BA8B082}"/>
              </a:ext>
            </a:extLst>
          </p:cNvPr>
          <p:cNvSpPr>
            <a:spLocks noGrp="1"/>
          </p:cNvSpPr>
          <p:nvPr>
            <p:ph idx="1"/>
          </p:nvPr>
        </p:nvSpPr>
        <p:spPr/>
        <p:txBody>
          <a:bodyPr/>
          <a:lstStyle/>
          <a:p>
            <a:r>
              <a:rPr lang="en-US" dirty="0"/>
              <a:t>Grant opens Spring 2023</a:t>
            </a:r>
          </a:p>
          <a:p>
            <a:r>
              <a:rPr lang="en-US" dirty="0"/>
              <a:t>Available till funds run out</a:t>
            </a:r>
          </a:p>
          <a:p>
            <a:endParaRPr lang="en-US" dirty="0"/>
          </a:p>
        </p:txBody>
      </p:sp>
    </p:spTree>
    <p:extLst>
      <p:ext uri="{BB962C8B-B14F-4D97-AF65-F5344CB8AC3E}">
        <p14:creationId xmlns:p14="http://schemas.microsoft.com/office/powerpoint/2010/main" val="3151675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0B57-8A52-3BF4-DF4B-E1FC2487E725}"/>
              </a:ext>
            </a:extLst>
          </p:cNvPr>
          <p:cNvSpPr>
            <a:spLocks noGrp="1"/>
          </p:cNvSpPr>
          <p:nvPr>
            <p:ph type="title"/>
          </p:nvPr>
        </p:nvSpPr>
        <p:spPr/>
        <p:txBody>
          <a:bodyPr/>
          <a:lstStyle/>
          <a:p>
            <a:r>
              <a:rPr lang="en-US" dirty="0"/>
              <a:t>Time to get started!</a:t>
            </a:r>
          </a:p>
        </p:txBody>
      </p:sp>
      <p:pic>
        <p:nvPicPr>
          <p:cNvPr id="5" name="Content Placeholder 4" descr="A picture containing building, dirty, old, step&#10;&#10;Description automatically generated">
            <a:extLst>
              <a:ext uri="{FF2B5EF4-FFF2-40B4-BE49-F238E27FC236}">
                <a16:creationId xmlns:a16="http://schemas.microsoft.com/office/drawing/2014/main" id="{4D76C447-F926-A720-9044-D8618EC22A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4993" y="1027906"/>
            <a:ext cx="6527007" cy="4351338"/>
          </a:xfrm>
        </p:spPr>
      </p:pic>
    </p:spTree>
    <p:extLst>
      <p:ext uri="{BB962C8B-B14F-4D97-AF65-F5344CB8AC3E}">
        <p14:creationId xmlns:p14="http://schemas.microsoft.com/office/powerpoint/2010/main" val="3479476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87D41-5EEC-F769-7968-7E8A75920A47}"/>
              </a:ext>
            </a:extLst>
          </p:cNvPr>
          <p:cNvSpPr>
            <a:spLocks noGrp="1"/>
          </p:cNvSpPr>
          <p:nvPr>
            <p:ph type="title"/>
          </p:nvPr>
        </p:nvSpPr>
        <p:spPr>
          <a:xfrm>
            <a:off x="831850" y="1709738"/>
            <a:ext cx="5392680" cy="2852737"/>
          </a:xfrm>
        </p:spPr>
        <p:txBody>
          <a:bodyPr/>
          <a:lstStyle/>
          <a:p>
            <a:r>
              <a:rPr lang="en-US" dirty="0"/>
              <a:t>Project Completion Phase</a:t>
            </a:r>
          </a:p>
        </p:txBody>
      </p:sp>
      <p:pic>
        <p:nvPicPr>
          <p:cNvPr id="3074" name="Picture 2" descr="Free High Angle Shot of a Text Board Stock Photo">
            <a:extLst>
              <a:ext uri="{FF2B5EF4-FFF2-40B4-BE49-F238E27FC236}">
                <a16:creationId xmlns:a16="http://schemas.microsoft.com/office/drawing/2014/main" id="{79F445CD-B5F8-8CE9-75C3-B3572DDCF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322" y="0"/>
            <a:ext cx="3753678" cy="562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59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09B6-DD98-5960-CCF8-B592D05AD14C}"/>
              </a:ext>
            </a:extLst>
          </p:cNvPr>
          <p:cNvSpPr>
            <a:spLocks noGrp="1"/>
          </p:cNvSpPr>
          <p:nvPr>
            <p:ph type="title"/>
          </p:nvPr>
        </p:nvSpPr>
        <p:spPr/>
        <p:txBody>
          <a:bodyPr/>
          <a:lstStyle/>
          <a:p>
            <a:r>
              <a:rPr lang="en-US" dirty="0"/>
              <a:t>Business Sustainability</a:t>
            </a:r>
          </a:p>
        </p:txBody>
      </p:sp>
      <p:sp>
        <p:nvSpPr>
          <p:cNvPr id="3" name="Content Placeholder 2">
            <a:extLst>
              <a:ext uri="{FF2B5EF4-FFF2-40B4-BE49-F238E27FC236}">
                <a16:creationId xmlns:a16="http://schemas.microsoft.com/office/drawing/2014/main" id="{4F476330-6305-7A39-BC8C-F107BD42D3DE}"/>
              </a:ext>
            </a:extLst>
          </p:cNvPr>
          <p:cNvSpPr>
            <a:spLocks noGrp="1"/>
          </p:cNvSpPr>
          <p:nvPr>
            <p:ph idx="1"/>
          </p:nvPr>
        </p:nvSpPr>
        <p:spPr/>
        <p:txBody>
          <a:bodyPr>
            <a:normAutofit lnSpcReduction="10000"/>
          </a:bodyPr>
          <a:lstStyle/>
          <a:p>
            <a:pPr marL="342900" marR="0" lvl="0" indent="-342900">
              <a:spcBef>
                <a:spcPts val="50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Establish a business checking account</a:t>
            </a: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Complete two or more hours of business training</a:t>
            </a: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Develop an operating budget that captures projected revenue and expenditures for the next year</a:t>
            </a: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Join or be actively participating in a shared services network</a:t>
            </a:r>
          </a:p>
          <a:p>
            <a:pPr marL="342900" marR="0" lvl="0" indent="-342900">
              <a:spcBef>
                <a:spcPts val="0"/>
              </a:spcBef>
              <a:spcAft>
                <a:spcPts val="0"/>
              </a:spcAft>
              <a:buFont typeface="Symbol" panose="05050102010706020507" pitchFamily="18" charset="2"/>
              <a:buChar char=""/>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Join or be actively participating in a Focused Child Care Network </a:t>
            </a:r>
          </a:p>
          <a:p>
            <a:pPr marL="342900" indent="-342900">
              <a:lnSpc>
                <a:spcPct val="100000"/>
              </a:lnSpc>
              <a:spcBef>
                <a:spcPts val="0"/>
              </a:spcBef>
              <a:buFont typeface="Symbol" panose="05050102010706020507" pitchFamily="18" charset="2"/>
              <a:buChar char=""/>
            </a:pPr>
            <a:r>
              <a:rPr lang="en-US" dirty="0">
                <a:latin typeface="Calibri" panose="020F0502020204030204" pitchFamily="34" charset="0"/>
                <a:cs typeface="Times New Roman" panose="02020603050405020304" pitchFamily="18" charset="0"/>
              </a:rPr>
              <a:t>Complete the Program Administration Scale (PAS) or Business Administration Scale for Family Child Care (BAS)</a:t>
            </a:r>
          </a:p>
          <a:p>
            <a:pPr marL="342900" indent="-342900">
              <a:lnSpc>
                <a:spcPct val="100000"/>
              </a:lnSpc>
              <a:spcBef>
                <a:spcPts val="0"/>
              </a:spcBef>
              <a:buFont typeface="Symbol" panose="05050102010706020507" pitchFamily="18" charset="2"/>
              <a:buChar char=""/>
            </a:pPr>
            <a:r>
              <a:rPr lang="en-US" dirty="0">
                <a:latin typeface="Calibri" panose="020F0502020204030204" pitchFamily="34" charset="0"/>
                <a:cs typeface="Times New Roman" panose="02020603050405020304" pitchFamily="18" charset="0"/>
              </a:rPr>
              <a:t>Increase star rating in Spark</a:t>
            </a:r>
          </a:p>
        </p:txBody>
      </p:sp>
    </p:spTree>
    <p:extLst>
      <p:ext uri="{BB962C8B-B14F-4D97-AF65-F5344CB8AC3E}">
        <p14:creationId xmlns:p14="http://schemas.microsoft.com/office/powerpoint/2010/main" val="838482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61C4-D7E1-E9D0-EFD8-DE4968516067}"/>
              </a:ext>
            </a:extLst>
          </p:cNvPr>
          <p:cNvSpPr>
            <a:spLocks noGrp="1"/>
          </p:cNvSpPr>
          <p:nvPr>
            <p:ph type="title"/>
          </p:nvPr>
        </p:nvSpPr>
        <p:spPr/>
        <p:txBody>
          <a:bodyPr/>
          <a:lstStyle/>
          <a:p>
            <a:r>
              <a:rPr lang="en-US" dirty="0"/>
              <a:t>Additional Grant Report </a:t>
            </a:r>
          </a:p>
        </p:txBody>
      </p:sp>
      <p:sp>
        <p:nvSpPr>
          <p:cNvPr id="3" name="Content Placeholder 2">
            <a:extLst>
              <a:ext uri="{FF2B5EF4-FFF2-40B4-BE49-F238E27FC236}">
                <a16:creationId xmlns:a16="http://schemas.microsoft.com/office/drawing/2014/main" id="{45A5D05E-38BA-BC00-AABC-6EC135D0E339}"/>
              </a:ext>
            </a:extLst>
          </p:cNvPr>
          <p:cNvSpPr>
            <a:spLocks noGrp="1"/>
          </p:cNvSpPr>
          <p:nvPr>
            <p:ph idx="1"/>
          </p:nvPr>
        </p:nvSpPr>
        <p:spPr/>
        <p:txBody>
          <a:bodyPr/>
          <a:lstStyle/>
          <a:p>
            <a:r>
              <a:rPr lang="en-US" dirty="0"/>
              <a:t>Quarterly Project Update Report</a:t>
            </a:r>
          </a:p>
        </p:txBody>
      </p:sp>
    </p:spTree>
    <p:extLst>
      <p:ext uri="{BB962C8B-B14F-4D97-AF65-F5344CB8AC3E}">
        <p14:creationId xmlns:p14="http://schemas.microsoft.com/office/powerpoint/2010/main" val="719320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7000-2323-ED3B-1EE7-D42595325A9C}"/>
              </a:ext>
            </a:extLst>
          </p:cNvPr>
          <p:cNvSpPr>
            <a:spLocks noGrp="1"/>
          </p:cNvSpPr>
          <p:nvPr>
            <p:ph type="title"/>
          </p:nvPr>
        </p:nvSpPr>
        <p:spPr/>
        <p:txBody>
          <a:bodyPr/>
          <a:lstStyle/>
          <a:p>
            <a:r>
              <a:rPr lang="en-US" dirty="0"/>
              <a:t>Project Completion Phase</a:t>
            </a:r>
          </a:p>
        </p:txBody>
      </p:sp>
      <p:sp>
        <p:nvSpPr>
          <p:cNvPr id="3" name="Content Placeholder 2">
            <a:extLst>
              <a:ext uri="{FF2B5EF4-FFF2-40B4-BE49-F238E27FC236}">
                <a16:creationId xmlns:a16="http://schemas.microsoft.com/office/drawing/2014/main" id="{1CD4C0CA-01EF-C770-E8DD-DAD23EA73511}"/>
              </a:ext>
            </a:extLst>
          </p:cNvPr>
          <p:cNvSpPr>
            <a:spLocks noGrp="1"/>
          </p:cNvSpPr>
          <p:nvPr>
            <p:ph idx="1"/>
          </p:nvPr>
        </p:nvSpPr>
        <p:spPr/>
        <p:txBody>
          <a:bodyPr/>
          <a:lstStyle/>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Be or become licensed or change license type</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Identified in Find Child Care Oregon, as willing to accept ERDC and children with special needs</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Submit Project Completion Report</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Complete Business Sustainability Activity</a:t>
            </a:r>
            <a:endParaRPr lang="en-US" dirty="0"/>
          </a:p>
        </p:txBody>
      </p:sp>
    </p:spTree>
    <p:extLst>
      <p:ext uri="{BB962C8B-B14F-4D97-AF65-F5344CB8AC3E}">
        <p14:creationId xmlns:p14="http://schemas.microsoft.com/office/powerpoint/2010/main" val="660979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FABC-2FBC-87D0-CA54-21AAA1BA596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DC2BA46-E641-4053-81FD-32AF3A4AF34F}"/>
              </a:ext>
            </a:extLst>
          </p:cNvPr>
          <p:cNvSpPr>
            <a:spLocks noGrp="1"/>
          </p:cNvSpPr>
          <p:nvPr>
            <p:ph idx="1"/>
          </p:nvPr>
        </p:nvSpPr>
        <p:spPr/>
        <p:txBody>
          <a:bodyPr/>
          <a:lstStyle/>
          <a:p>
            <a:r>
              <a:rPr lang="en-US" dirty="0"/>
              <a:t>Questions</a:t>
            </a:r>
          </a:p>
          <a:p>
            <a:r>
              <a:rPr lang="en-US" dirty="0"/>
              <a:t>Call or email</a:t>
            </a:r>
          </a:p>
          <a:p>
            <a:r>
              <a:rPr lang="en-US" dirty="0"/>
              <a:t>503-838-9261</a:t>
            </a:r>
          </a:p>
          <a:p>
            <a:r>
              <a:rPr lang="en-US" dirty="0"/>
              <a:t>winegardnern@wou.edu</a:t>
            </a:r>
          </a:p>
        </p:txBody>
      </p:sp>
    </p:spTree>
    <p:extLst>
      <p:ext uri="{BB962C8B-B14F-4D97-AF65-F5344CB8AC3E}">
        <p14:creationId xmlns:p14="http://schemas.microsoft.com/office/powerpoint/2010/main" val="414260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C60EB-030F-BC9E-E91E-897BB749202C}"/>
              </a:ext>
            </a:extLst>
          </p:cNvPr>
          <p:cNvSpPr>
            <a:spLocks noGrp="1"/>
          </p:cNvSpPr>
          <p:nvPr>
            <p:ph type="title"/>
          </p:nvPr>
        </p:nvSpPr>
        <p:spPr>
          <a:xfrm>
            <a:off x="831850" y="1709738"/>
            <a:ext cx="6659620" cy="2852737"/>
          </a:xfrm>
        </p:spPr>
        <p:txBody>
          <a:bodyPr/>
          <a:lstStyle/>
          <a:p>
            <a:r>
              <a:rPr lang="en-US" dirty="0"/>
              <a:t>Where to find the Grant Documents</a:t>
            </a:r>
          </a:p>
        </p:txBody>
      </p:sp>
      <p:pic>
        <p:nvPicPr>
          <p:cNvPr id="2050" name="Picture 2" descr="Free Happy young ethnic female using netbook while searching important information on comfortable bed with pillows Stock Photo">
            <a:extLst>
              <a:ext uri="{FF2B5EF4-FFF2-40B4-BE49-F238E27FC236}">
                <a16:creationId xmlns:a16="http://schemas.microsoft.com/office/drawing/2014/main" id="{90B6E88F-5ED2-5A2D-A895-C0B5345D2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850" y="0"/>
            <a:ext cx="3740150"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21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D3102-E86C-2673-21A5-30FC9A6BFC9A}"/>
              </a:ext>
            </a:extLst>
          </p:cNvPr>
          <p:cNvSpPr>
            <a:spLocks noGrp="1"/>
          </p:cNvSpPr>
          <p:nvPr>
            <p:ph type="title"/>
          </p:nvPr>
        </p:nvSpPr>
        <p:spPr/>
        <p:txBody>
          <a:bodyPr/>
          <a:lstStyle/>
          <a:p>
            <a:r>
              <a:rPr lang="en-US" dirty="0"/>
              <a:t>Grant Forms</a:t>
            </a:r>
          </a:p>
        </p:txBody>
      </p:sp>
      <p:sp>
        <p:nvSpPr>
          <p:cNvPr id="5" name="Content Placeholder 4">
            <a:extLst>
              <a:ext uri="{FF2B5EF4-FFF2-40B4-BE49-F238E27FC236}">
                <a16:creationId xmlns:a16="http://schemas.microsoft.com/office/drawing/2014/main" id="{856CBE51-9503-C71D-9FE6-9A94A34A6F4F}"/>
              </a:ext>
            </a:extLst>
          </p:cNvPr>
          <p:cNvSpPr>
            <a:spLocks noGrp="1"/>
          </p:cNvSpPr>
          <p:nvPr>
            <p:ph idx="1"/>
          </p:nvPr>
        </p:nvSpPr>
        <p:spPr/>
        <p:txBody>
          <a:bodyPr/>
          <a:lstStyle/>
          <a:p>
            <a:r>
              <a:rPr lang="en-US" dirty="0"/>
              <a:t>On the Spark website</a:t>
            </a:r>
          </a:p>
          <a:p>
            <a:r>
              <a:rPr lang="en-US" dirty="0"/>
              <a:t>Only available digitally</a:t>
            </a:r>
          </a:p>
          <a:p>
            <a:r>
              <a:rPr lang="en-US" dirty="0"/>
              <a:t>Available in Spanish and English</a:t>
            </a:r>
          </a:p>
        </p:txBody>
      </p:sp>
    </p:spTree>
    <p:extLst>
      <p:ext uri="{BB962C8B-B14F-4D97-AF65-F5344CB8AC3E}">
        <p14:creationId xmlns:p14="http://schemas.microsoft.com/office/powerpoint/2010/main" val="962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310C-F670-5BF3-C7AA-27C497EC5832}"/>
              </a:ext>
            </a:extLst>
          </p:cNvPr>
          <p:cNvSpPr>
            <a:spLocks noGrp="1"/>
          </p:cNvSpPr>
          <p:nvPr>
            <p:ph type="title"/>
          </p:nvPr>
        </p:nvSpPr>
        <p:spPr>
          <a:xfrm>
            <a:off x="937867" y="576263"/>
            <a:ext cx="5481135" cy="2852737"/>
          </a:xfrm>
        </p:spPr>
        <p:txBody>
          <a:bodyPr/>
          <a:lstStyle/>
          <a:p>
            <a:pPr algn="ctr"/>
            <a:r>
              <a:rPr lang="en-US" dirty="0"/>
              <a:t>Project Eligibility</a:t>
            </a:r>
          </a:p>
        </p:txBody>
      </p:sp>
      <p:pic>
        <p:nvPicPr>
          <p:cNvPr id="1026" name="Picture 2" descr="Free Amazed woman standing with textbooks for studies Stock Photo">
            <a:extLst>
              <a:ext uri="{FF2B5EF4-FFF2-40B4-BE49-F238E27FC236}">
                <a16:creationId xmlns:a16="http://schemas.microsoft.com/office/drawing/2014/main" id="{F41D2151-D03E-B623-3191-5B0F60E61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936" y="1410084"/>
            <a:ext cx="4941064" cy="329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1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6429-96A6-0452-3F15-1DB1CED29F9C}"/>
              </a:ext>
            </a:extLst>
          </p:cNvPr>
          <p:cNvSpPr>
            <a:spLocks noGrp="1"/>
          </p:cNvSpPr>
          <p:nvPr>
            <p:ph type="title"/>
          </p:nvPr>
        </p:nvSpPr>
        <p:spPr/>
        <p:txBody>
          <a:bodyPr/>
          <a:lstStyle/>
          <a:p>
            <a:r>
              <a:rPr lang="en-US" dirty="0"/>
              <a:t>Ineligible Programs:</a:t>
            </a:r>
          </a:p>
        </p:txBody>
      </p:sp>
      <p:sp>
        <p:nvSpPr>
          <p:cNvPr id="3" name="Content Placeholder 2">
            <a:extLst>
              <a:ext uri="{FF2B5EF4-FFF2-40B4-BE49-F238E27FC236}">
                <a16:creationId xmlns:a16="http://schemas.microsoft.com/office/drawing/2014/main" id="{07E5506F-D86A-E096-C3EC-78E273C8B96B}"/>
              </a:ext>
            </a:extLst>
          </p:cNvPr>
          <p:cNvSpPr>
            <a:spLocks noGrp="1"/>
          </p:cNvSpPr>
          <p:nvPr>
            <p:ph idx="1"/>
          </p:nvPr>
        </p:nvSpPr>
        <p:spPr/>
        <p:txBody>
          <a:bodyPr/>
          <a:lstStyle/>
          <a:p>
            <a:r>
              <a:rPr lang="en-US" dirty="0"/>
              <a:t>Head Start and Early Start</a:t>
            </a:r>
          </a:p>
          <a:p>
            <a:r>
              <a:rPr lang="en-US" dirty="0"/>
              <a:t>School districts</a:t>
            </a:r>
          </a:p>
        </p:txBody>
      </p:sp>
    </p:spTree>
    <p:extLst>
      <p:ext uri="{BB962C8B-B14F-4D97-AF65-F5344CB8AC3E}">
        <p14:creationId xmlns:p14="http://schemas.microsoft.com/office/powerpoint/2010/main" val="313862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1A7F-8E8C-50FB-8BCF-FB27FB5845EE}"/>
              </a:ext>
            </a:extLst>
          </p:cNvPr>
          <p:cNvSpPr>
            <a:spLocks noGrp="1"/>
          </p:cNvSpPr>
          <p:nvPr>
            <p:ph type="title"/>
          </p:nvPr>
        </p:nvSpPr>
        <p:spPr/>
        <p:txBody>
          <a:bodyPr/>
          <a:lstStyle/>
          <a:p>
            <a:r>
              <a:rPr lang="en-US" dirty="0"/>
              <a:t>Eligible Programs…</a:t>
            </a:r>
          </a:p>
        </p:txBody>
      </p:sp>
      <p:sp>
        <p:nvSpPr>
          <p:cNvPr id="3" name="Content Placeholder 2">
            <a:extLst>
              <a:ext uri="{FF2B5EF4-FFF2-40B4-BE49-F238E27FC236}">
                <a16:creationId xmlns:a16="http://schemas.microsoft.com/office/drawing/2014/main" id="{792B0D5B-F44F-418E-FD2D-A25C76BF2EC9}"/>
              </a:ext>
            </a:extLst>
          </p:cNvPr>
          <p:cNvSpPr>
            <a:spLocks noGrp="1"/>
          </p:cNvSpPr>
          <p:nvPr>
            <p:ph idx="1"/>
          </p:nvPr>
        </p:nvSpPr>
        <p:spPr/>
        <p:txBody>
          <a:bodyPr>
            <a:normAutofit fontScale="92500" lnSpcReduction="20000"/>
          </a:bodyPr>
          <a:lstStyle/>
          <a:p>
            <a:r>
              <a:rPr lang="en-US" dirty="0"/>
              <a:t>Live in Coos, Curry, Douglas, Klamath, or Lake Counties</a:t>
            </a:r>
          </a:p>
          <a:p>
            <a:r>
              <a:rPr lang="en-US" dirty="0"/>
              <a:t>Provide or willing to provide full-day, full-year care</a:t>
            </a:r>
          </a:p>
          <a:p>
            <a:r>
              <a:rPr lang="en-US" dirty="0"/>
              <a:t>Provide or willing to provide care for children on subsidy (Employment-Related Day Care, ERDC) and children with special needs</a:t>
            </a:r>
          </a:p>
          <a:p>
            <a:r>
              <a:rPr lang="en-US" dirty="0"/>
              <a:t>Licensed with satisfactory compliance history &amp; increase number of children in care</a:t>
            </a:r>
          </a:p>
          <a:p>
            <a:r>
              <a:rPr lang="en-US" dirty="0"/>
              <a:t>Committed to becoming licensed by end of project</a:t>
            </a:r>
          </a:p>
          <a:p>
            <a:r>
              <a:rPr lang="en-US" dirty="0"/>
              <a:t>Planning to change license type by end of project (RF to CF)</a:t>
            </a:r>
          </a:p>
          <a:p>
            <a:r>
              <a:rPr lang="en-US" dirty="0"/>
              <a:t>Project involves construction or major/minor renovation</a:t>
            </a:r>
          </a:p>
          <a:p>
            <a:endParaRPr lang="en-US" dirty="0"/>
          </a:p>
        </p:txBody>
      </p:sp>
      <p:pic>
        <p:nvPicPr>
          <p:cNvPr id="4" name="Picture 3" descr="A picture containing building, dirty, old, step&#10;&#10;Description automatically generated">
            <a:extLst>
              <a:ext uri="{FF2B5EF4-FFF2-40B4-BE49-F238E27FC236}">
                <a16:creationId xmlns:a16="http://schemas.microsoft.com/office/drawing/2014/main" id="{B13F91DA-3E1C-4DD1-DCCB-FC8A63460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2563" y="553666"/>
            <a:ext cx="2709316" cy="1806211"/>
          </a:xfrm>
          <a:prstGeom prst="rect">
            <a:avLst/>
          </a:prstGeom>
        </p:spPr>
      </p:pic>
    </p:spTree>
    <p:extLst>
      <p:ext uri="{BB962C8B-B14F-4D97-AF65-F5344CB8AC3E}">
        <p14:creationId xmlns:p14="http://schemas.microsoft.com/office/powerpoint/2010/main" val="104914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D981-47B1-583D-78BD-5E27963DA07D}"/>
              </a:ext>
            </a:extLst>
          </p:cNvPr>
          <p:cNvSpPr>
            <a:spLocks noGrp="1"/>
          </p:cNvSpPr>
          <p:nvPr>
            <p:ph type="title"/>
          </p:nvPr>
        </p:nvSpPr>
        <p:spPr/>
        <p:txBody>
          <a:bodyPr/>
          <a:lstStyle/>
          <a:p>
            <a:r>
              <a:rPr lang="en-US" dirty="0"/>
              <a:t>CONSTRUCTION</a:t>
            </a:r>
          </a:p>
        </p:txBody>
      </p:sp>
      <p:sp>
        <p:nvSpPr>
          <p:cNvPr id="3" name="Content Placeholder 2">
            <a:extLst>
              <a:ext uri="{FF2B5EF4-FFF2-40B4-BE49-F238E27FC236}">
                <a16:creationId xmlns:a16="http://schemas.microsoft.com/office/drawing/2014/main" id="{741403A3-6DC7-FDB2-49F5-1D81EAEF11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7354762"/>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2057</TotalTime>
  <Words>2905</Words>
  <Application>Microsoft Office PowerPoint</Application>
  <PresentationFormat>Widescreen</PresentationFormat>
  <Paragraphs>301</Paragraphs>
  <Slides>35</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PlusJakartaSans</vt:lpstr>
      <vt:lpstr>Symbol</vt:lpstr>
      <vt:lpstr>Office Theme</vt:lpstr>
      <vt:lpstr>Rural Early Learning Facility Improvement Project</vt:lpstr>
      <vt:lpstr>Project Objectives</vt:lpstr>
      <vt:lpstr>Grant Opening and Closing </vt:lpstr>
      <vt:lpstr>Where to find the Grant Documents</vt:lpstr>
      <vt:lpstr>Grant Forms</vt:lpstr>
      <vt:lpstr>Project Eligibility</vt:lpstr>
      <vt:lpstr>Ineligible Programs:</vt:lpstr>
      <vt:lpstr>Eligible Programs…</vt:lpstr>
      <vt:lpstr>CONSTRUCTION</vt:lpstr>
      <vt:lpstr>MAJOR RENOVATION </vt:lpstr>
      <vt:lpstr>Minor Renovation (Indoors)</vt:lpstr>
      <vt:lpstr>Minor Renovations (Outdoors)</vt:lpstr>
      <vt:lpstr>PowerPoint Presentation</vt:lpstr>
      <vt:lpstr>PowerPoint Presentation</vt:lpstr>
      <vt:lpstr>Satisfactory Compliance History</vt:lpstr>
      <vt:lpstr>Find Child Care Oregon</vt:lpstr>
      <vt:lpstr>Completive Grant Process</vt:lpstr>
      <vt:lpstr>Eligible? Apply!</vt:lpstr>
      <vt:lpstr>Project Phases </vt:lpstr>
      <vt:lpstr>PowerPoint Presentation</vt:lpstr>
      <vt:lpstr>Grant Proposal and Project refinement Phase</vt:lpstr>
      <vt:lpstr>Project Proposal</vt:lpstr>
      <vt:lpstr>Project Refinement</vt:lpstr>
      <vt:lpstr>Award Phase</vt:lpstr>
      <vt:lpstr>Are Grant Funds Taxable?</vt:lpstr>
      <vt:lpstr>Types of Awards</vt:lpstr>
      <vt:lpstr>Preservation &amp; Enhancement Grants  </vt:lpstr>
      <vt:lpstr>Expansion Grants</vt:lpstr>
      <vt:lpstr>Project Initiation Phase</vt:lpstr>
      <vt:lpstr>Time to get started!</vt:lpstr>
      <vt:lpstr>Project Completion Phase</vt:lpstr>
      <vt:lpstr>Business Sustainability</vt:lpstr>
      <vt:lpstr>Additional Grant Report </vt:lpstr>
      <vt:lpstr>Project Completion Phase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Schaaf</dc:creator>
  <cp:lastModifiedBy>Nathan Winegardner</cp:lastModifiedBy>
  <cp:revision>39</cp:revision>
  <dcterms:created xsi:type="dcterms:W3CDTF">2023-02-21T21:57:43Z</dcterms:created>
  <dcterms:modified xsi:type="dcterms:W3CDTF">2023-04-27T20:36:48Z</dcterms:modified>
</cp:coreProperties>
</file>