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57" r:id="rId2"/>
    <p:sldId id="258" r:id="rId3"/>
    <p:sldId id="274" r:id="rId4"/>
    <p:sldId id="271" r:id="rId5"/>
    <p:sldId id="273" r:id="rId6"/>
    <p:sldId id="266" r:id="rId7"/>
    <p:sldId id="285" r:id="rId8"/>
    <p:sldId id="275" r:id="rId9"/>
    <p:sldId id="293" r:id="rId10"/>
    <p:sldId id="289" r:id="rId11"/>
    <p:sldId id="290" r:id="rId12"/>
    <p:sldId id="291" r:id="rId13"/>
    <p:sldId id="287" r:id="rId14"/>
    <p:sldId id="288" r:id="rId15"/>
    <p:sldId id="263" r:id="rId16"/>
    <p:sldId id="264" r:id="rId17"/>
    <p:sldId id="292" r:id="rId18"/>
    <p:sldId id="279" r:id="rId19"/>
    <p:sldId id="280" r:id="rId20"/>
    <p:sldId id="276" r:id="rId21"/>
    <p:sldId id="272" r:id="rId22"/>
    <p:sldId id="259" r:id="rId23"/>
    <p:sldId id="278" r:id="rId24"/>
    <p:sldId id="265" r:id="rId25"/>
    <p:sldId id="286" r:id="rId26"/>
    <p:sldId id="260" r:id="rId27"/>
    <p:sldId id="267" r:id="rId28"/>
    <p:sldId id="268" r:id="rId29"/>
    <p:sldId id="281" r:id="rId30"/>
    <p:sldId id="282" r:id="rId31"/>
    <p:sldId id="269" r:id="rId32"/>
    <p:sldId id="270" r:id="rId33"/>
    <p:sldId id="283" r:id="rId34"/>
    <p:sldId id="261" r:id="rId35"/>
    <p:sldId id="28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896D"/>
    <a:srgbClr val="92A86F"/>
    <a:srgbClr val="C49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8"/>
    <p:restoredTop sz="73208" autoAdjust="0"/>
  </p:normalViewPr>
  <p:slideViewPr>
    <p:cSldViewPr snapToGrid="0">
      <p:cViewPr varScale="1">
        <p:scale>
          <a:sx n="83" d="100"/>
          <a:sy n="83" d="100"/>
        </p:scale>
        <p:origin x="1818"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276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1360D6-B0DB-4191-93B9-DD9CACBFFAD6}" type="doc">
      <dgm:prSet loTypeId="urn:microsoft.com/office/officeart/2005/8/layout/hProcess9" loCatId="process" qsTypeId="urn:microsoft.com/office/officeart/2005/8/quickstyle/simple1" qsCatId="simple" csTypeId="urn:microsoft.com/office/officeart/2005/8/colors/accent5_2" csCatId="accent5" phldr="1"/>
      <dgm:spPr/>
    </dgm:pt>
    <dgm:pt modelId="{84298B4B-BB6E-413B-8D9F-7CA73141CA9B}">
      <dgm:prSet phldrT="[Text]"/>
      <dgm:spPr/>
      <dgm:t>
        <a:bodyPr/>
        <a:lstStyle/>
        <a:p>
          <a:r>
            <a:rPr lang="es-MX" dirty="0"/>
            <a:t>No esta licenciado</a:t>
          </a:r>
          <a:endParaRPr lang="en-US" dirty="0"/>
        </a:p>
      </dgm:t>
    </dgm:pt>
    <dgm:pt modelId="{CC1B4F30-E4EF-4FBE-9A91-6DD3D1C2B53E}" type="parTrans" cxnId="{1C351CEE-A8A0-4C32-B491-83698AD8F311}">
      <dgm:prSet/>
      <dgm:spPr/>
      <dgm:t>
        <a:bodyPr/>
        <a:lstStyle/>
        <a:p>
          <a:endParaRPr lang="en-US"/>
        </a:p>
      </dgm:t>
    </dgm:pt>
    <dgm:pt modelId="{303D0A1F-C279-4F8D-8FFA-AF1D2C565299}" type="sibTrans" cxnId="{1C351CEE-A8A0-4C32-B491-83698AD8F311}">
      <dgm:prSet/>
      <dgm:spPr/>
      <dgm:t>
        <a:bodyPr/>
        <a:lstStyle/>
        <a:p>
          <a:endParaRPr lang="en-US"/>
        </a:p>
      </dgm:t>
    </dgm:pt>
    <dgm:pt modelId="{E694A60F-29EC-4F6B-B05E-48789550CC4A}">
      <dgm:prSet phldrT="[Text]"/>
      <dgm:spPr/>
      <dgm:t>
        <a:bodyPr/>
        <a:lstStyle/>
        <a:p>
          <a:r>
            <a:rPr lang="es-MX" dirty="0"/>
            <a:t>Comprometa a ser licenciado</a:t>
          </a:r>
          <a:endParaRPr lang="en-US" dirty="0"/>
        </a:p>
      </dgm:t>
    </dgm:pt>
    <dgm:pt modelId="{688A9E65-596C-4537-A51F-681A61700600}" type="parTrans" cxnId="{608AA29C-7B99-4114-9958-428EBA0AAC7B}">
      <dgm:prSet/>
      <dgm:spPr/>
      <dgm:t>
        <a:bodyPr/>
        <a:lstStyle/>
        <a:p>
          <a:endParaRPr lang="en-US"/>
        </a:p>
      </dgm:t>
    </dgm:pt>
    <dgm:pt modelId="{8E091F39-B516-47A8-B490-4231E154C7B8}" type="sibTrans" cxnId="{608AA29C-7B99-4114-9958-428EBA0AAC7B}">
      <dgm:prSet/>
      <dgm:spPr/>
      <dgm:t>
        <a:bodyPr/>
        <a:lstStyle/>
        <a:p>
          <a:endParaRPr lang="en-US"/>
        </a:p>
      </dgm:t>
    </dgm:pt>
    <dgm:pt modelId="{D82E86B3-FAF8-450E-B6B9-E27877C6DCB7}">
      <dgm:prSet phldrT="[Text]"/>
      <dgm:spPr/>
      <dgm:t>
        <a:bodyPr/>
        <a:lstStyle/>
        <a:p>
          <a:r>
            <a:rPr lang="en-US" dirty="0"/>
            <a:t>RF, CF, o CC</a:t>
          </a:r>
        </a:p>
      </dgm:t>
    </dgm:pt>
    <dgm:pt modelId="{2E284268-CB16-48F7-992F-5E257FCB7520}" type="parTrans" cxnId="{B5BA0BDA-CE90-4DDC-978F-D8FF155BB74B}">
      <dgm:prSet/>
      <dgm:spPr/>
      <dgm:t>
        <a:bodyPr/>
        <a:lstStyle/>
        <a:p>
          <a:endParaRPr lang="en-US"/>
        </a:p>
      </dgm:t>
    </dgm:pt>
    <dgm:pt modelId="{9D22202E-24C6-42E1-81B4-460F7F95D198}" type="sibTrans" cxnId="{B5BA0BDA-CE90-4DDC-978F-D8FF155BB74B}">
      <dgm:prSet/>
      <dgm:spPr/>
      <dgm:t>
        <a:bodyPr/>
        <a:lstStyle/>
        <a:p>
          <a:endParaRPr lang="en-US"/>
        </a:p>
      </dgm:t>
    </dgm:pt>
    <dgm:pt modelId="{15E8A475-4829-4233-B950-0B95212F570A}" type="pres">
      <dgm:prSet presAssocID="{A11360D6-B0DB-4191-93B9-DD9CACBFFAD6}" presName="CompostProcess" presStyleCnt="0">
        <dgm:presLayoutVars>
          <dgm:dir/>
          <dgm:resizeHandles val="exact"/>
        </dgm:presLayoutVars>
      </dgm:prSet>
      <dgm:spPr/>
    </dgm:pt>
    <dgm:pt modelId="{E618C2BF-6781-41D0-BB63-84214C40B513}" type="pres">
      <dgm:prSet presAssocID="{A11360D6-B0DB-4191-93B9-DD9CACBFFAD6}" presName="arrow" presStyleLbl="bgShp" presStyleIdx="0" presStyleCnt="1"/>
      <dgm:spPr/>
    </dgm:pt>
    <dgm:pt modelId="{0DEC639E-C2AB-42FD-BAA4-3CDD0BBB3E6B}" type="pres">
      <dgm:prSet presAssocID="{A11360D6-B0DB-4191-93B9-DD9CACBFFAD6}" presName="linearProcess" presStyleCnt="0"/>
      <dgm:spPr/>
    </dgm:pt>
    <dgm:pt modelId="{244CA916-E5FE-4121-86B8-35342A9E7B76}" type="pres">
      <dgm:prSet presAssocID="{84298B4B-BB6E-413B-8D9F-7CA73141CA9B}" presName="textNode" presStyleLbl="node1" presStyleIdx="0" presStyleCnt="3">
        <dgm:presLayoutVars>
          <dgm:bulletEnabled val="1"/>
        </dgm:presLayoutVars>
      </dgm:prSet>
      <dgm:spPr/>
    </dgm:pt>
    <dgm:pt modelId="{FBFEC9CD-1D0F-4882-B17E-407CB16DC313}" type="pres">
      <dgm:prSet presAssocID="{303D0A1F-C279-4F8D-8FFA-AF1D2C565299}" presName="sibTrans" presStyleCnt="0"/>
      <dgm:spPr/>
    </dgm:pt>
    <dgm:pt modelId="{901D1C5D-C16A-4D8F-B071-B910B8805251}" type="pres">
      <dgm:prSet presAssocID="{E694A60F-29EC-4F6B-B05E-48789550CC4A}" presName="textNode" presStyleLbl="node1" presStyleIdx="1" presStyleCnt="3">
        <dgm:presLayoutVars>
          <dgm:bulletEnabled val="1"/>
        </dgm:presLayoutVars>
      </dgm:prSet>
      <dgm:spPr/>
    </dgm:pt>
    <dgm:pt modelId="{47A33790-1D9A-41D1-BE17-81EB72E73300}" type="pres">
      <dgm:prSet presAssocID="{8E091F39-B516-47A8-B490-4231E154C7B8}" presName="sibTrans" presStyleCnt="0"/>
      <dgm:spPr/>
    </dgm:pt>
    <dgm:pt modelId="{7565A10C-AFC8-4380-A6AD-E2AEBC0FA781}" type="pres">
      <dgm:prSet presAssocID="{D82E86B3-FAF8-450E-B6B9-E27877C6DCB7}" presName="textNode" presStyleLbl="node1" presStyleIdx="2" presStyleCnt="3">
        <dgm:presLayoutVars>
          <dgm:bulletEnabled val="1"/>
        </dgm:presLayoutVars>
      </dgm:prSet>
      <dgm:spPr/>
    </dgm:pt>
  </dgm:ptLst>
  <dgm:cxnLst>
    <dgm:cxn modelId="{33C5E045-40C4-4C02-8F85-BCECA356C4A0}" type="presOf" srcId="{A11360D6-B0DB-4191-93B9-DD9CACBFFAD6}" destId="{15E8A475-4829-4233-B950-0B95212F570A}" srcOrd="0" destOrd="0" presId="urn:microsoft.com/office/officeart/2005/8/layout/hProcess9"/>
    <dgm:cxn modelId="{53B5E58F-5294-4E1A-9361-9CAAA172CC8B}" type="presOf" srcId="{E694A60F-29EC-4F6B-B05E-48789550CC4A}" destId="{901D1C5D-C16A-4D8F-B071-B910B8805251}" srcOrd="0" destOrd="0" presId="urn:microsoft.com/office/officeart/2005/8/layout/hProcess9"/>
    <dgm:cxn modelId="{608AA29C-7B99-4114-9958-428EBA0AAC7B}" srcId="{A11360D6-B0DB-4191-93B9-DD9CACBFFAD6}" destId="{E694A60F-29EC-4F6B-B05E-48789550CC4A}" srcOrd="1" destOrd="0" parTransId="{688A9E65-596C-4537-A51F-681A61700600}" sibTransId="{8E091F39-B516-47A8-B490-4231E154C7B8}"/>
    <dgm:cxn modelId="{C77F8BA2-1E32-4439-848F-FB5027EC5AC3}" type="presOf" srcId="{84298B4B-BB6E-413B-8D9F-7CA73141CA9B}" destId="{244CA916-E5FE-4121-86B8-35342A9E7B76}" srcOrd="0" destOrd="0" presId="urn:microsoft.com/office/officeart/2005/8/layout/hProcess9"/>
    <dgm:cxn modelId="{F7F6D9CA-78E2-43CB-8526-3D537F079BB7}" type="presOf" srcId="{D82E86B3-FAF8-450E-B6B9-E27877C6DCB7}" destId="{7565A10C-AFC8-4380-A6AD-E2AEBC0FA781}" srcOrd="0" destOrd="0" presId="urn:microsoft.com/office/officeart/2005/8/layout/hProcess9"/>
    <dgm:cxn modelId="{B5BA0BDA-CE90-4DDC-978F-D8FF155BB74B}" srcId="{A11360D6-B0DB-4191-93B9-DD9CACBFFAD6}" destId="{D82E86B3-FAF8-450E-B6B9-E27877C6DCB7}" srcOrd="2" destOrd="0" parTransId="{2E284268-CB16-48F7-992F-5E257FCB7520}" sibTransId="{9D22202E-24C6-42E1-81B4-460F7F95D198}"/>
    <dgm:cxn modelId="{1C351CEE-A8A0-4C32-B491-83698AD8F311}" srcId="{A11360D6-B0DB-4191-93B9-DD9CACBFFAD6}" destId="{84298B4B-BB6E-413B-8D9F-7CA73141CA9B}" srcOrd="0" destOrd="0" parTransId="{CC1B4F30-E4EF-4FBE-9A91-6DD3D1C2B53E}" sibTransId="{303D0A1F-C279-4F8D-8FFA-AF1D2C565299}"/>
    <dgm:cxn modelId="{2AE1510A-C7EF-4810-8E92-AAC05A0968C7}" type="presParOf" srcId="{15E8A475-4829-4233-B950-0B95212F570A}" destId="{E618C2BF-6781-41D0-BB63-84214C40B513}" srcOrd="0" destOrd="0" presId="urn:microsoft.com/office/officeart/2005/8/layout/hProcess9"/>
    <dgm:cxn modelId="{4F12B12B-B706-4519-8C65-A2A2BCA4A01F}" type="presParOf" srcId="{15E8A475-4829-4233-B950-0B95212F570A}" destId="{0DEC639E-C2AB-42FD-BAA4-3CDD0BBB3E6B}" srcOrd="1" destOrd="0" presId="urn:microsoft.com/office/officeart/2005/8/layout/hProcess9"/>
    <dgm:cxn modelId="{98F1A88F-F29E-48A6-8220-9A0826ECA8E9}" type="presParOf" srcId="{0DEC639E-C2AB-42FD-BAA4-3CDD0BBB3E6B}" destId="{244CA916-E5FE-4121-86B8-35342A9E7B76}" srcOrd="0" destOrd="0" presId="urn:microsoft.com/office/officeart/2005/8/layout/hProcess9"/>
    <dgm:cxn modelId="{F6261CE0-EDCF-425F-949C-C0B9CE85F0B7}" type="presParOf" srcId="{0DEC639E-C2AB-42FD-BAA4-3CDD0BBB3E6B}" destId="{FBFEC9CD-1D0F-4882-B17E-407CB16DC313}" srcOrd="1" destOrd="0" presId="urn:microsoft.com/office/officeart/2005/8/layout/hProcess9"/>
    <dgm:cxn modelId="{4FFE5A2A-593F-4D15-955E-767FC8EEF61A}" type="presParOf" srcId="{0DEC639E-C2AB-42FD-BAA4-3CDD0BBB3E6B}" destId="{901D1C5D-C16A-4D8F-B071-B910B8805251}" srcOrd="2" destOrd="0" presId="urn:microsoft.com/office/officeart/2005/8/layout/hProcess9"/>
    <dgm:cxn modelId="{DD5CB578-DE1E-4560-B6DB-4B16BE9D9C3E}" type="presParOf" srcId="{0DEC639E-C2AB-42FD-BAA4-3CDD0BBB3E6B}" destId="{47A33790-1D9A-41D1-BE17-81EB72E73300}" srcOrd="3" destOrd="0" presId="urn:microsoft.com/office/officeart/2005/8/layout/hProcess9"/>
    <dgm:cxn modelId="{05E3EC7E-795B-43AC-988B-4EAE15E67433}" type="presParOf" srcId="{0DEC639E-C2AB-42FD-BAA4-3CDD0BBB3E6B}" destId="{7565A10C-AFC8-4380-A6AD-E2AEBC0FA78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1360D6-B0DB-4191-93B9-DD9CACBFFAD6}" type="doc">
      <dgm:prSet loTypeId="urn:microsoft.com/office/officeart/2005/8/layout/hProcess9" loCatId="process" qsTypeId="urn:microsoft.com/office/officeart/2005/8/quickstyle/simple1" qsCatId="simple" csTypeId="urn:microsoft.com/office/officeart/2005/8/colors/accent5_2" csCatId="accent5" phldr="1"/>
      <dgm:spPr/>
    </dgm:pt>
    <dgm:pt modelId="{84298B4B-BB6E-413B-8D9F-7CA73141CA9B}">
      <dgm:prSet phldrT="[Text]"/>
      <dgm:spPr/>
      <dgm:t>
        <a:bodyPr/>
        <a:lstStyle/>
        <a:p>
          <a:r>
            <a:rPr lang="es-MX" dirty="0"/>
            <a:t>Esta licenciado RF</a:t>
          </a:r>
          <a:endParaRPr lang="en-US" dirty="0"/>
        </a:p>
      </dgm:t>
    </dgm:pt>
    <dgm:pt modelId="{CC1B4F30-E4EF-4FBE-9A91-6DD3D1C2B53E}" type="parTrans" cxnId="{1C351CEE-A8A0-4C32-B491-83698AD8F311}">
      <dgm:prSet/>
      <dgm:spPr/>
      <dgm:t>
        <a:bodyPr/>
        <a:lstStyle/>
        <a:p>
          <a:endParaRPr lang="en-US"/>
        </a:p>
      </dgm:t>
    </dgm:pt>
    <dgm:pt modelId="{303D0A1F-C279-4F8D-8FFA-AF1D2C565299}" type="sibTrans" cxnId="{1C351CEE-A8A0-4C32-B491-83698AD8F311}">
      <dgm:prSet/>
      <dgm:spPr/>
      <dgm:t>
        <a:bodyPr/>
        <a:lstStyle/>
        <a:p>
          <a:endParaRPr lang="en-US"/>
        </a:p>
      </dgm:t>
    </dgm:pt>
    <dgm:pt modelId="{E694A60F-29EC-4F6B-B05E-48789550CC4A}">
      <dgm:prSet phldrT="[Text]"/>
      <dgm:spPr/>
      <dgm:t>
        <a:bodyPr/>
        <a:lstStyle/>
        <a:p>
          <a:r>
            <a:rPr lang="es-MX" dirty="0"/>
            <a:t>Comprometa a cambiar su tipo de licencia</a:t>
          </a:r>
          <a:endParaRPr lang="en-US" dirty="0"/>
        </a:p>
      </dgm:t>
    </dgm:pt>
    <dgm:pt modelId="{688A9E65-596C-4537-A51F-681A61700600}" type="parTrans" cxnId="{608AA29C-7B99-4114-9958-428EBA0AAC7B}">
      <dgm:prSet/>
      <dgm:spPr/>
      <dgm:t>
        <a:bodyPr/>
        <a:lstStyle/>
        <a:p>
          <a:endParaRPr lang="en-US"/>
        </a:p>
      </dgm:t>
    </dgm:pt>
    <dgm:pt modelId="{8E091F39-B516-47A8-B490-4231E154C7B8}" type="sibTrans" cxnId="{608AA29C-7B99-4114-9958-428EBA0AAC7B}">
      <dgm:prSet/>
      <dgm:spPr/>
      <dgm:t>
        <a:bodyPr/>
        <a:lstStyle/>
        <a:p>
          <a:endParaRPr lang="en-US"/>
        </a:p>
      </dgm:t>
    </dgm:pt>
    <dgm:pt modelId="{D82E86B3-FAF8-450E-B6B9-E27877C6DCB7}">
      <dgm:prSet phldrT="[Text]"/>
      <dgm:spPr/>
      <dgm:t>
        <a:bodyPr/>
        <a:lstStyle/>
        <a:p>
          <a:r>
            <a:rPr lang="en-US" dirty="0"/>
            <a:t>CF</a:t>
          </a:r>
        </a:p>
      </dgm:t>
    </dgm:pt>
    <dgm:pt modelId="{2E284268-CB16-48F7-992F-5E257FCB7520}" type="parTrans" cxnId="{B5BA0BDA-CE90-4DDC-978F-D8FF155BB74B}">
      <dgm:prSet/>
      <dgm:spPr/>
      <dgm:t>
        <a:bodyPr/>
        <a:lstStyle/>
        <a:p>
          <a:endParaRPr lang="en-US"/>
        </a:p>
      </dgm:t>
    </dgm:pt>
    <dgm:pt modelId="{9D22202E-24C6-42E1-81B4-460F7F95D198}" type="sibTrans" cxnId="{B5BA0BDA-CE90-4DDC-978F-D8FF155BB74B}">
      <dgm:prSet/>
      <dgm:spPr/>
      <dgm:t>
        <a:bodyPr/>
        <a:lstStyle/>
        <a:p>
          <a:endParaRPr lang="en-US"/>
        </a:p>
      </dgm:t>
    </dgm:pt>
    <dgm:pt modelId="{15E8A475-4829-4233-B950-0B95212F570A}" type="pres">
      <dgm:prSet presAssocID="{A11360D6-B0DB-4191-93B9-DD9CACBFFAD6}" presName="CompostProcess" presStyleCnt="0">
        <dgm:presLayoutVars>
          <dgm:dir/>
          <dgm:resizeHandles val="exact"/>
        </dgm:presLayoutVars>
      </dgm:prSet>
      <dgm:spPr/>
    </dgm:pt>
    <dgm:pt modelId="{E618C2BF-6781-41D0-BB63-84214C40B513}" type="pres">
      <dgm:prSet presAssocID="{A11360D6-B0DB-4191-93B9-DD9CACBFFAD6}" presName="arrow" presStyleLbl="bgShp" presStyleIdx="0" presStyleCnt="1"/>
      <dgm:spPr/>
    </dgm:pt>
    <dgm:pt modelId="{0DEC639E-C2AB-42FD-BAA4-3CDD0BBB3E6B}" type="pres">
      <dgm:prSet presAssocID="{A11360D6-B0DB-4191-93B9-DD9CACBFFAD6}" presName="linearProcess" presStyleCnt="0"/>
      <dgm:spPr/>
    </dgm:pt>
    <dgm:pt modelId="{244CA916-E5FE-4121-86B8-35342A9E7B76}" type="pres">
      <dgm:prSet presAssocID="{84298B4B-BB6E-413B-8D9F-7CA73141CA9B}" presName="textNode" presStyleLbl="node1" presStyleIdx="0" presStyleCnt="3">
        <dgm:presLayoutVars>
          <dgm:bulletEnabled val="1"/>
        </dgm:presLayoutVars>
      </dgm:prSet>
      <dgm:spPr/>
    </dgm:pt>
    <dgm:pt modelId="{FBFEC9CD-1D0F-4882-B17E-407CB16DC313}" type="pres">
      <dgm:prSet presAssocID="{303D0A1F-C279-4F8D-8FFA-AF1D2C565299}" presName="sibTrans" presStyleCnt="0"/>
      <dgm:spPr/>
    </dgm:pt>
    <dgm:pt modelId="{901D1C5D-C16A-4D8F-B071-B910B8805251}" type="pres">
      <dgm:prSet presAssocID="{E694A60F-29EC-4F6B-B05E-48789550CC4A}" presName="textNode" presStyleLbl="node1" presStyleIdx="1" presStyleCnt="3">
        <dgm:presLayoutVars>
          <dgm:bulletEnabled val="1"/>
        </dgm:presLayoutVars>
      </dgm:prSet>
      <dgm:spPr/>
    </dgm:pt>
    <dgm:pt modelId="{47A33790-1D9A-41D1-BE17-81EB72E73300}" type="pres">
      <dgm:prSet presAssocID="{8E091F39-B516-47A8-B490-4231E154C7B8}" presName="sibTrans" presStyleCnt="0"/>
      <dgm:spPr/>
    </dgm:pt>
    <dgm:pt modelId="{7565A10C-AFC8-4380-A6AD-E2AEBC0FA781}" type="pres">
      <dgm:prSet presAssocID="{D82E86B3-FAF8-450E-B6B9-E27877C6DCB7}" presName="textNode" presStyleLbl="node1" presStyleIdx="2" presStyleCnt="3">
        <dgm:presLayoutVars>
          <dgm:bulletEnabled val="1"/>
        </dgm:presLayoutVars>
      </dgm:prSet>
      <dgm:spPr/>
    </dgm:pt>
  </dgm:ptLst>
  <dgm:cxnLst>
    <dgm:cxn modelId="{33C5E045-40C4-4C02-8F85-BCECA356C4A0}" type="presOf" srcId="{A11360D6-B0DB-4191-93B9-DD9CACBFFAD6}" destId="{15E8A475-4829-4233-B950-0B95212F570A}" srcOrd="0" destOrd="0" presId="urn:microsoft.com/office/officeart/2005/8/layout/hProcess9"/>
    <dgm:cxn modelId="{53B5E58F-5294-4E1A-9361-9CAAA172CC8B}" type="presOf" srcId="{E694A60F-29EC-4F6B-B05E-48789550CC4A}" destId="{901D1C5D-C16A-4D8F-B071-B910B8805251}" srcOrd="0" destOrd="0" presId="urn:microsoft.com/office/officeart/2005/8/layout/hProcess9"/>
    <dgm:cxn modelId="{608AA29C-7B99-4114-9958-428EBA0AAC7B}" srcId="{A11360D6-B0DB-4191-93B9-DD9CACBFFAD6}" destId="{E694A60F-29EC-4F6B-B05E-48789550CC4A}" srcOrd="1" destOrd="0" parTransId="{688A9E65-596C-4537-A51F-681A61700600}" sibTransId="{8E091F39-B516-47A8-B490-4231E154C7B8}"/>
    <dgm:cxn modelId="{C77F8BA2-1E32-4439-848F-FB5027EC5AC3}" type="presOf" srcId="{84298B4B-BB6E-413B-8D9F-7CA73141CA9B}" destId="{244CA916-E5FE-4121-86B8-35342A9E7B76}" srcOrd="0" destOrd="0" presId="urn:microsoft.com/office/officeart/2005/8/layout/hProcess9"/>
    <dgm:cxn modelId="{F7F6D9CA-78E2-43CB-8526-3D537F079BB7}" type="presOf" srcId="{D82E86B3-FAF8-450E-B6B9-E27877C6DCB7}" destId="{7565A10C-AFC8-4380-A6AD-E2AEBC0FA781}" srcOrd="0" destOrd="0" presId="urn:microsoft.com/office/officeart/2005/8/layout/hProcess9"/>
    <dgm:cxn modelId="{B5BA0BDA-CE90-4DDC-978F-D8FF155BB74B}" srcId="{A11360D6-B0DB-4191-93B9-DD9CACBFFAD6}" destId="{D82E86B3-FAF8-450E-B6B9-E27877C6DCB7}" srcOrd="2" destOrd="0" parTransId="{2E284268-CB16-48F7-992F-5E257FCB7520}" sibTransId="{9D22202E-24C6-42E1-81B4-460F7F95D198}"/>
    <dgm:cxn modelId="{1C351CEE-A8A0-4C32-B491-83698AD8F311}" srcId="{A11360D6-B0DB-4191-93B9-DD9CACBFFAD6}" destId="{84298B4B-BB6E-413B-8D9F-7CA73141CA9B}" srcOrd="0" destOrd="0" parTransId="{CC1B4F30-E4EF-4FBE-9A91-6DD3D1C2B53E}" sibTransId="{303D0A1F-C279-4F8D-8FFA-AF1D2C565299}"/>
    <dgm:cxn modelId="{2AE1510A-C7EF-4810-8E92-AAC05A0968C7}" type="presParOf" srcId="{15E8A475-4829-4233-B950-0B95212F570A}" destId="{E618C2BF-6781-41D0-BB63-84214C40B513}" srcOrd="0" destOrd="0" presId="urn:microsoft.com/office/officeart/2005/8/layout/hProcess9"/>
    <dgm:cxn modelId="{4F12B12B-B706-4519-8C65-A2A2BCA4A01F}" type="presParOf" srcId="{15E8A475-4829-4233-B950-0B95212F570A}" destId="{0DEC639E-C2AB-42FD-BAA4-3CDD0BBB3E6B}" srcOrd="1" destOrd="0" presId="urn:microsoft.com/office/officeart/2005/8/layout/hProcess9"/>
    <dgm:cxn modelId="{98F1A88F-F29E-48A6-8220-9A0826ECA8E9}" type="presParOf" srcId="{0DEC639E-C2AB-42FD-BAA4-3CDD0BBB3E6B}" destId="{244CA916-E5FE-4121-86B8-35342A9E7B76}" srcOrd="0" destOrd="0" presId="urn:microsoft.com/office/officeart/2005/8/layout/hProcess9"/>
    <dgm:cxn modelId="{F6261CE0-EDCF-425F-949C-C0B9CE85F0B7}" type="presParOf" srcId="{0DEC639E-C2AB-42FD-BAA4-3CDD0BBB3E6B}" destId="{FBFEC9CD-1D0F-4882-B17E-407CB16DC313}" srcOrd="1" destOrd="0" presId="urn:microsoft.com/office/officeart/2005/8/layout/hProcess9"/>
    <dgm:cxn modelId="{4FFE5A2A-593F-4D15-955E-767FC8EEF61A}" type="presParOf" srcId="{0DEC639E-C2AB-42FD-BAA4-3CDD0BBB3E6B}" destId="{901D1C5D-C16A-4D8F-B071-B910B8805251}" srcOrd="2" destOrd="0" presId="urn:microsoft.com/office/officeart/2005/8/layout/hProcess9"/>
    <dgm:cxn modelId="{DD5CB578-DE1E-4560-B6DB-4B16BE9D9C3E}" type="presParOf" srcId="{0DEC639E-C2AB-42FD-BAA4-3CDD0BBB3E6B}" destId="{47A33790-1D9A-41D1-BE17-81EB72E73300}" srcOrd="3" destOrd="0" presId="urn:microsoft.com/office/officeart/2005/8/layout/hProcess9"/>
    <dgm:cxn modelId="{05E3EC7E-795B-43AC-988B-4EAE15E67433}" type="presParOf" srcId="{0DEC639E-C2AB-42FD-BAA4-3CDD0BBB3E6B}" destId="{7565A10C-AFC8-4380-A6AD-E2AEBC0FA78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8C2BF-6781-41D0-BB63-84214C40B513}">
      <dsp:nvSpPr>
        <dsp:cNvPr id="0" name=""/>
        <dsp:cNvSpPr/>
      </dsp:nvSpPr>
      <dsp:spPr>
        <a:xfrm>
          <a:off x="609599" y="0"/>
          <a:ext cx="6908800" cy="541866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4CA916-E5FE-4121-86B8-35342A9E7B76}">
      <dsp:nvSpPr>
        <dsp:cNvPr id="0" name=""/>
        <dsp:cNvSpPr/>
      </dsp:nvSpPr>
      <dsp:spPr>
        <a:xfrm>
          <a:off x="8731" y="1625600"/>
          <a:ext cx="2616200"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MX" sz="3100" kern="1200" dirty="0"/>
            <a:t>No esta licenciado</a:t>
          </a:r>
          <a:endParaRPr lang="en-US" sz="3100" kern="1200" dirty="0"/>
        </a:p>
      </dsp:txBody>
      <dsp:txXfrm>
        <a:off x="114538" y="1731407"/>
        <a:ext cx="2404586" cy="1955852"/>
      </dsp:txXfrm>
    </dsp:sp>
    <dsp:sp modelId="{901D1C5D-C16A-4D8F-B071-B910B8805251}">
      <dsp:nvSpPr>
        <dsp:cNvPr id="0" name=""/>
        <dsp:cNvSpPr/>
      </dsp:nvSpPr>
      <dsp:spPr>
        <a:xfrm>
          <a:off x="2755899" y="1625600"/>
          <a:ext cx="2616200"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MX" sz="3100" kern="1200" dirty="0"/>
            <a:t>Comprometa a ser licenciado</a:t>
          </a:r>
          <a:endParaRPr lang="en-US" sz="3100" kern="1200" dirty="0"/>
        </a:p>
      </dsp:txBody>
      <dsp:txXfrm>
        <a:off x="2861706" y="1731407"/>
        <a:ext cx="2404586" cy="1955852"/>
      </dsp:txXfrm>
    </dsp:sp>
    <dsp:sp modelId="{7565A10C-AFC8-4380-A6AD-E2AEBC0FA781}">
      <dsp:nvSpPr>
        <dsp:cNvPr id="0" name=""/>
        <dsp:cNvSpPr/>
      </dsp:nvSpPr>
      <dsp:spPr>
        <a:xfrm>
          <a:off x="5503068" y="1625600"/>
          <a:ext cx="2616200"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RF, CF, o CC</a:t>
          </a:r>
        </a:p>
      </dsp:txBody>
      <dsp:txXfrm>
        <a:off x="5608875" y="1731407"/>
        <a:ext cx="2404586" cy="195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8C2BF-6781-41D0-BB63-84214C40B513}">
      <dsp:nvSpPr>
        <dsp:cNvPr id="0" name=""/>
        <dsp:cNvSpPr/>
      </dsp:nvSpPr>
      <dsp:spPr>
        <a:xfrm>
          <a:off x="609599" y="0"/>
          <a:ext cx="6908800" cy="541866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4CA916-E5FE-4121-86B8-35342A9E7B76}">
      <dsp:nvSpPr>
        <dsp:cNvPr id="0" name=""/>
        <dsp:cNvSpPr/>
      </dsp:nvSpPr>
      <dsp:spPr>
        <a:xfrm>
          <a:off x="8731" y="1625600"/>
          <a:ext cx="2616200"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MX" sz="3000" kern="1200" dirty="0"/>
            <a:t>Esta licenciado RF</a:t>
          </a:r>
          <a:endParaRPr lang="en-US" sz="3000" kern="1200" dirty="0"/>
        </a:p>
      </dsp:txBody>
      <dsp:txXfrm>
        <a:off x="114538" y="1731407"/>
        <a:ext cx="2404586" cy="1955852"/>
      </dsp:txXfrm>
    </dsp:sp>
    <dsp:sp modelId="{901D1C5D-C16A-4D8F-B071-B910B8805251}">
      <dsp:nvSpPr>
        <dsp:cNvPr id="0" name=""/>
        <dsp:cNvSpPr/>
      </dsp:nvSpPr>
      <dsp:spPr>
        <a:xfrm>
          <a:off x="2755899" y="1625600"/>
          <a:ext cx="2616200"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MX" sz="3000" kern="1200" dirty="0"/>
            <a:t>Comprometa a cambiar su tipo de licencia</a:t>
          </a:r>
          <a:endParaRPr lang="en-US" sz="3000" kern="1200" dirty="0"/>
        </a:p>
      </dsp:txBody>
      <dsp:txXfrm>
        <a:off x="2861706" y="1731407"/>
        <a:ext cx="2404586" cy="1955852"/>
      </dsp:txXfrm>
    </dsp:sp>
    <dsp:sp modelId="{7565A10C-AFC8-4380-A6AD-E2AEBC0FA781}">
      <dsp:nvSpPr>
        <dsp:cNvPr id="0" name=""/>
        <dsp:cNvSpPr/>
      </dsp:nvSpPr>
      <dsp:spPr>
        <a:xfrm>
          <a:off x="5503068" y="1625600"/>
          <a:ext cx="2616200"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CF</a:t>
          </a:r>
        </a:p>
      </dsp:txBody>
      <dsp:txXfrm>
        <a:off x="5608875" y="1731407"/>
        <a:ext cx="2404586" cy="195585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00E98E-51CB-4B6F-3827-344E794EDF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F31D27B-50D2-6056-A5D5-0D44328934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4EE03F-8482-E740-87DD-4278D1B9FA2C}" type="datetimeFigureOut">
              <a:rPr lang="en-US" smtClean="0"/>
              <a:t>4/27/2023</a:t>
            </a:fld>
            <a:endParaRPr lang="en-US"/>
          </a:p>
        </p:txBody>
      </p:sp>
      <p:sp>
        <p:nvSpPr>
          <p:cNvPr id="4" name="Footer Placeholder 3">
            <a:extLst>
              <a:ext uri="{FF2B5EF4-FFF2-40B4-BE49-F238E27FC236}">
                <a16:creationId xmlns:a16="http://schemas.microsoft.com/office/drawing/2014/main" id="{3B8B1CC7-6382-5FEF-A41E-771274614D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AF933F-9063-FFAE-5421-C752942A4E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E1E2FD-AD5C-1D41-B43B-BC5BE285E131}" type="slidenum">
              <a:rPr lang="en-US" smtClean="0"/>
              <a:t>‹#›</a:t>
            </a:fld>
            <a:endParaRPr lang="en-US"/>
          </a:p>
        </p:txBody>
      </p:sp>
    </p:spTree>
    <p:extLst>
      <p:ext uri="{BB962C8B-B14F-4D97-AF65-F5344CB8AC3E}">
        <p14:creationId xmlns:p14="http://schemas.microsoft.com/office/powerpoint/2010/main" val="3352037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AC96A-FFC6-46F4-AF6F-1ED51B27AB97}" type="datetimeFigureOut">
              <a:rPr lang="en-US" smtClean="0"/>
              <a:t>4/27/2023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FA207-8CB9-40B2-8CBD-9637B40E2A47}" type="slidenum">
              <a:rPr lang="en-US" smtClean="0"/>
              <a:t>‹#›</a:t>
            </a:fld>
            <a:endParaRPr lang="en-US"/>
          </a:p>
        </p:txBody>
      </p:sp>
    </p:spTree>
    <p:extLst>
      <p:ext uri="{BB962C8B-B14F-4D97-AF65-F5344CB8AC3E}">
        <p14:creationId xmlns:p14="http://schemas.microsoft.com/office/powerpoint/2010/main" val="115805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Bienvenidos a la introducción al Proyecto de Mejora de Instalaciones Rurales de Aprendizaje Temprano. Hoy vamos a discutir este proyecto sus fases y requisitos.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kern="1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Estas diapositivas serán disponibles para todos sobre el sitio de web de </a:t>
            </a:r>
            <a:r>
              <a:rPr lang="es-MX" sz="1800" kern="100" dirty="0" err="1">
                <a:effectLst/>
                <a:latin typeface="Calibri" panose="020F0502020204030204" pitchFamily="34" charset="0"/>
                <a:ea typeface="Calibri" panose="020F0502020204030204" pitchFamily="34" charset="0"/>
                <a:cs typeface="Times New Roman" panose="02020603050405020304" pitchFamily="18" charset="0"/>
              </a:rPr>
              <a:t>Spark</a:t>
            </a: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 en las semana que viene.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EFA207-8CB9-40B2-8CBD-9637B40E2A47}" type="slidenum">
              <a:rPr lang="en-US" smtClean="0"/>
              <a:t>1</a:t>
            </a:fld>
            <a:endParaRPr lang="en-US" dirty="0"/>
          </a:p>
        </p:txBody>
      </p:sp>
    </p:spTree>
    <p:extLst>
      <p:ext uri="{BB962C8B-B14F-4D97-AF65-F5344CB8AC3E}">
        <p14:creationId xmlns:p14="http://schemas.microsoft.com/office/powerpoint/2010/main" val="1243940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500"/>
              </a:spcBef>
              <a:spcAft>
                <a:spcPts val="1000"/>
              </a:spcAft>
            </a:pPr>
            <a:r>
              <a:rPr lang="es-ES" sz="1800" dirty="0">
                <a:effectLst/>
                <a:latin typeface="Calibri" panose="020F0502020204030204" pitchFamily="34" charset="0"/>
                <a:ea typeface="DengXian" panose="02010600030101010101" pitchFamily="2" charset="-122"/>
                <a:cs typeface="Times New Roman" panose="02020603050405020304" pitchFamily="18" charset="0"/>
              </a:rPr>
              <a:t>Se entiende como:</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285750" marR="0" lvl="0" indent="-285750">
              <a:spcBef>
                <a:spcPts val="500"/>
              </a:spcBef>
              <a:spcAft>
                <a:spcPts val="1000"/>
              </a:spcAft>
              <a:buFont typeface="Arial" panose="020B0604020202020204" pitchFamily="34" charset="0"/>
              <a:buChar char="•"/>
              <a:tabLst>
                <a:tab pos="457200" algn="l"/>
              </a:tabLst>
            </a:pPr>
            <a:r>
              <a:rPr lang="es-ES" sz="1800" dirty="0">
                <a:effectLst/>
                <a:latin typeface="Calibri" panose="020F0502020204030204" pitchFamily="34" charset="0"/>
                <a:ea typeface="DengXian" panose="02010600030101010101" pitchFamily="2" charset="-122"/>
                <a:cs typeface="Times New Roman" panose="02020603050405020304" pitchFamily="18" charset="0"/>
              </a:rPr>
              <a:t>Cambios estructurales en los cimientos, el tejado, el suelo, el exterior o los muros de carga de una instalación, o la ampliación de una instalación para aumentar su superficie.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s-ES" sz="1800" dirty="0">
                <a:effectLst/>
                <a:latin typeface="Calibri" panose="020F0502020204030204" pitchFamily="34" charset="0"/>
                <a:ea typeface="DengXian" panose="02010600030101010101" pitchFamily="2" charset="-122"/>
                <a:cs typeface="Times New Roman" panose="02020603050405020304" pitchFamily="18" charset="0"/>
              </a:rPr>
              <a:t>Una alteración extensiva de una instalación hasta el punto de cambiar significativamente su función y propósito, incluso si dicha renovación no incluye ningún cambio estructural.</a:t>
            </a:r>
            <a:endParaRPr lang="en-US" dirty="0"/>
          </a:p>
        </p:txBody>
      </p:sp>
      <p:sp>
        <p:nvSpPr>
          <p:cNvPr id="4" name="Slide Number Placeholder 3"/>
          <p:cNvSpPr>
            <a:spLocks noGrp="1"/>
          </p:cNvSpPr>
          <p:nvPr>
            <p:ph type="sldNum" sz="quarter" idx="5"/>
          </p:nvPr>
        </p:nvSpPr>
        <p:spPr/>
        <p:txBody>
          <a:bodyPr/>
          <a:lstStyle/>
          <a:p>
            <a:fld id="{0DEFA207-8CB9-40B2-8CBD-9637B40E2A47}" type="slidenum">
              <a:rPr lang="en-US" smtClean="0"/>
              <a:t>10</a:t>
            </a:fld>
            <a:endParaRPr lang="en-US"/>
          </a:p>
        </p:txBody>
      </p:sp>
    </p:spTree>
    <p:extLst>
      <p:ext uri="{BB962C8B-B14F-4D97-AF65-F5344CB8AC3E}">
        <p14:creationId xmlns:p14="http://schemas.microsoft.com/office/powerpoint/2010/main" val="1888659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500"/>
              </a:spcBef>
              <a:spcAft>
                <a:spcPts val="1000"/>
              </a:spcAft>
            </a:pPr>
            <a:r>
              <a:rPr lang="es-ES" sz="1800" dirty="0">
                <a:effectLst/>
                <a:latin typeface="Calibri" panose="020F0502020204030204" pitchFamily="34" charset="0"/>
                <a:ea typeface="DengXian" panose="02010600030101010101" pitchFamily="2" charset="-122"/>
                <a:cs typeface="Times New Roman" panose="02020603050405020304" pitchFamily="18" charset="0"/>
              </a:rPr>
              <a:t>La renovación menor se define como una mejora de las instalaciones que no se especifican en las definiciones de construcción o renovación mayor. En la siguiente lista figuran algunos ejemplos: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1000"/>
              </a:spcBef>
              <a:spcAft>
                <a:spcPts val="0"/>
              </a:spcAft>
            </a:pPr>
            <a:r>
              <a:rPr lang="es-ES" sz="1800" b="1" i="1" spc="50" dirty="0">
                <a:solidFill>
                  <a:srgbClr val="014F39"/>
                </a:solidFill>
                <a:effectLst/>
                <a:latin typeface="Calibri" panose="020F0502020204030204" pitchFamily="34" charset="0"/>
                <a:cs typeface="Times New Roman" panose="02020603050405020304" pitchFamily="18" charset="0"/>
              </a:rPr>
              <a:t>Interiores</a:t>
            </a:r>
            <a:endParaRPr lang="en-US" sz="1800" b="1" i="1" spc="50" dirty="0">
              <a:solidFill>
                <a:srgbClr val="014F39"/>
              </a:solidFill>
              <a:effectLst/>
              <a:latin typeface="Calibri" panose="020F0502020204030204" pitchFamily="34" charset="0"/>
              <a:cs typeface="Times New Roman" panose="02020603050405020304" pitchFamily="18" charset="0"/>
            </a:endParaRPr>
          </a:p>
          <a:p>
            <a:pPr marL="342900" marR="0" lvl="0" indent="-342900">
              <a:spcBef>
                <a:spcPts val="500"/>
              </a:spcBef>
              <a:spcAft>
                <a:spcPts val="0"/>
              </a:spcAft>
              <a:buFont typeface="Symbol" panose="05050102010706020507" pitchFamily="18" charset="2"/>
              <a:buChar char=""/>
              <a:tabLst>
                <a:tab pos="457200" algn="l"/>
              </a:tabLst>
            </a:pPr>
            <a:r>
              <a:rPr lang="es-ES" sz="1800" dirty="0">
                <a:effectLst/>
                <a:latin typeface="Calibri" panose="020F0502020204030204" pitchFamily="34" charset="0"/>
                <a:ea typeface="DengXian" panose="02010600030101010101" pitchFamily="2" charset="-122"/>
                <a:cs typeface="Times New Roman" panose="02020603050405020304" pitchFamily="18" charset="0"/>
              </a:rPr>
              <a:t>Problemas de calefacción, refrigeración y/o ventilación</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s-ES" sz="1800" dirty="0">
                <a:effectLst/>
                <a:latin typeface="Calibri" panose="020F0502020204030204" pitchFamily="34" charset="0"/>
                <a:ea typeface="DengXian" panose="02010600030101010101" pitchFamily="2" charset="-122"/>
                <a:cs typeface="Times New Roman" panose="02020603050405020304" pitchFamily="18" charset="0"/>
              </a:rPr>
              <a:t>Eliminación de pintura o tuberías de plomo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s-ES" sz="1800" dirty="0">
                <a:effectLst/>
                <a:latin typeface="Calibri" panose="020F0502020204030204" pitchFamily="34" charset="0"/>
                <a:ea typeface="DengXian" panose="02010600030101010101" pitchFamily="2" charset="-122"/>
                <a:cs typeface="Times New Roman" panose="02020603050405020304" pitchFamily="18" charset="0"/>
              </a:rPr>
              <a:t>Instalación de separadores de ambientes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s-ES" sz="1800" dirty="0">
                <a:effectLst/>
                <a:latin typeface="Calibri" panose="020F0502020204030204" pitchFamily="34" charset="0"/>
                <a:ea typeface="DengXian" panose="02010600030101010101" pitchFamily="2" charset="-122"/>
                <a:cs typeface="Times New Roman" panose="02020603050405020304" pitchFamily="18" charset="0"/>
              </a:rPr>
              <a:t>Instalación de fontanería adecuada a la edad, como inodoros y lavabos de tamaño infantil</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s-ES" sz="1800" dirty="0">
                <a:effectLst/>
                <a:latin typeface="Calibri" panose="020F0502020204030204" pitchFamily="34" charset="0"/>
                <a:ea typeface="DengXian" panose="02010600030101010101" pitchFamily="2" charset="-122"/>
                <a:cs typeface="Times New Roman" panose="02020603050405020304" pitchFamily="18" charset="0"/>
              </a:rPr>
              <a:t>Instalación de estaciones para el lavado de manos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s-ES" sz="1800" dirty="0">
                <a:effectLst/>
                <a:latin typeface="Calibri" panose="020F0502020204030204" pitchFamily="34" charset="0"/>
                <a:ea typeface="DengXian" panose="02010600030101010101" pitchFamily="2" charset="-122"/>
                <a:cs typeface="Times New Roman" panose="02020603050405020304" pitchFamily="18" charset="0"/>
              </a:rPr>
              <a:t>Suelos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s-ES" sz="1800" dirty="0">
                <a:effectLst/>
                <a:latin typeface="Calibri" panose="020F0502020204030204" pitchFamily="34" charset="0"/>
                <a:ea typeface="DengXian" panose="02010600030101010101" pitchFamily="2" charset="-122"/>
                <a:cs typeface="Times New Roman" panose="02020603050405020304" pitchFamily="18" charset="0"/>
              </a:rPr>
              <a:t>Pintura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s-ES" sz="1800" dirty="0">
                <a:effectLst/>
                <a:latin typeface="Calibri" panose="020F0502020204030204" pitchFamily="34" charset="0"/>
                <a:ea typeface="DengXian" panose="02010600030101010101" pitchFamily="2" charset="-122"/>
                <a:cs typeface="Times New Roman" panose="02020603050405020304" pitchFamily="18" charset="0"/>
              </a:rPr>
              <a:t>Mitigación de fugas de agua (ventanas, goteras en el tejado, reparación de paneles de yeso)</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s-ES" sz="1800" dirty="0">
                <a:effectLst/>
                <a:latin typeface="Calibri" panose="020F0502020204030204" pitchFamily="34" charset="0"/>
                <a:ea typeface="DengXian" panose="02010600030101010101" pitchFamily="2" charset="-122"/>
                <a:cs typeface="Times New Roman" panose="02020603050405020304" pitchFamily="18" charset="0"/>
              </a:rPr>
              <a:t>Equipamiento fijo (lavadoras, secadoras, refrigeradores, congeladores, lavavajillas, estufas)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s-ES" sz="1800" dirty="0">
                <a:effectLst/>
                <a:latin typeface="Calibri" panose="020F0502020204030204" pitchFamily="34" charset="0"/>
                <a:ea typeface="DengXian" panose="02010600030101010101" pitchFamily="2" charset="-122"/>
                <a:cs typeface="Times New Roman" panose="02020603050405020304" pitchFamily="18" charset="0"/>
              </a:rPr>
              <a:t>Almacenamiento</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tabLst>
                <a:tab pos="457200" algn="l"/>
              </a:tabLst>
            </a:pPr>
            <a:r>
              <a:rPr lang="es-ES" sz="1800" dirty="0">
                <a:effectLst/>
                <a:latin typeface="Calibri" panose="020F0502020204030204" pitchFamily="34" charset="0"/>
                <a:ea typeface="DengXian" panose="02010600030101010101" pitchFamily="2" charset="-122"/>
                <a:cs typeface="Times New Roman" panose="02020603050405020304" pitchFamily="18" charset="0"/>
              </a:rPr>
              <a:t>Cuestiones identificadas por el departamento de licencias u otras agencias reguladores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DEFA207-8CB9-40B2-8CBD-9637B40E2A47}" type="slidenum">
              <a:rPr lang="en-US" smtClean="0"/>
              <a:t>11</a:t>
            </a:fld>
            <a:endParaRPr lang="en-US"/>
          </a:p>
        </p:txBody>
      </p:sp>
    </p:spTree>
    <p:extLst>
      <p:ext uri="{BB962C8B-B14F-4D97-AF65-F5344CB8AC3E}">
        <p14:creationId xmlns:p14="http://schemas.microsoft.com/office/powerpoint/2010/main" val="1456139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000"/>
              </a:spcBef>
              <a:spcAft>
                <a:spcPts val="0"/>
              </a:spcAft>
            </a:pPr>
            <a:r>
              <a:rPr lang="es-ES" sz="1200" b="1" i="1" spc="50" dirty="0">
                <a:solidFill>
                  <a:srgbClr val="014F39"/>
                </a:solidFill>
                <a:effectLst/>
                <a:latin typeface="Calibri" panose="020F0502020204030204" pitchFamily="34" charset="0"/>
                <a:cs typeface="Times New Roman" panose="02020603050405020304" pitchFamily="18" charset="0"/>
              </a:rPr>
              <a:t>Exteriores</a:t>
            </a:r>
            <a:endParaRPr lang="en-US" sz="1200" b="1" i="1" spc="50" dirty="0">
              <a:solidFill>
                <a:srgbClr val="014F39"/>
              </a:solidFill>
              <a:effectLst/>
              <a:latin typeface="Calibri" panose="020F0502020204030204" pitchFamily="34" charset="0"/>
              <a:cs typeface="Times New Roman" panose="02020603050405020304" pitchFamily="18" charset="0"/>
            </a:endParaRPr>
          </a:p>
          <a:p>
            <a:pPr marL="342900" marR="0" lvl="0" indent="-342900">
              <a:spcBef>
                <a:spcPts val="500"/>
              </a:spcBef>
              <a:spcAft>
                <a:spcPts val="0"/>
              </a:spcAft>
              <a:buFont typeface="Symbol" panose="05050102010706020507" pitchFamily="18" charset="2"/>
              <a:buChar char=""/>
              <a:tabLst>
                <a:tab pos="457200" algn="l"/>
              </a:tabLst>
            </a:pPr>
            <a:r>
              <a:rPr lang="es-ES" sz="1200" dirty="0">
                <a:effectLst/>
                <a:latin typeface="Calibri" panose="020F0502020204030204" pitchFamily="34" charset="0"/>
                <a:ea typeface="DengXian" panose="02010600030101010101" pitchFamily="2" charset="-122"/>
                <a:cs typeface="Times New Roman" panose="02020603050405020304" pitchFamily="18" charset="0"/>
              </a:rPr>
              <a:t>Adquisición de equipo de juego para mejorar los espacios exteriores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s-ES" sz="1200" dirty="0">
                <a:effectLst/>
                <a:latin typeface="Calibri" panose="020F0502020204030204" pitchFamily="34" charset="0"/>
                <a:ea typeface="DengXian" panose="02010600030101010101" pitchFamily="2" charset="-122"/>
                <a:cs typeface="Times New Roman" panose="02020603050405020304" pitchFamily="18" charset="0"/>
              </a:rPr>
              <a:t>Crear un espacio exterior protegido a la intemperie </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s-ES" sz="1200" dirty="0">
                <a:effectLst/>
                <a:latin typeface="Calibri" panose="020F0502020204030204" pitchFamily="34" charset="0"/>
                <a:ea typeface="DengXian" panose="02010600030101010101" pitchFamily="2" charset="-122"/>
                <a:cs typeface="Times New Roman" panose="02020603050405020304" pitchFamily="18" charset="0"/>
              </a:rPr>
              <a:t>Cercado/recinto de seguridad </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tabLst>
                <a:tab pos="457200" algn="l"/>
              </a:tabLst>
            </a:pPr>
            <a:r>
              <a:rPr lang="es-ES" sz="1200" dirty="0">
                <a:effectLst/>
                <a:latin typeface="Calibri" panose="020F0502020204030204" pitchFamily="34" charset="0"/>
                <a:ea typeface="DengXian" panose="02010600030101010101" pitchFamily="2" charset="-122"/>
                <a:cs typeface="Times New Roman" panose="02020603050405020304" pitchFamily="18" charset="0"/>
              </a:rPr>
              <a:t>Almacenamiento</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tabLst>
                <a:tab pos="457200" algn="l"/>
              </a:tabLst>
            </a:pPr>
            <a:r>
              <a:rPr lang="es-ES" sz="1200" dirty="0">
                <a:effectLst/>
                <a:latin typeface="Calibri" panose="020F0502020204030204" pitchFamily="34" charset="0"/>
                <a:ea typeface="DengXian" panose="02010600030101010101" pitchFamily="2" charset="-122"/>
                <a:cs typeface="Times New Roman" panose="02020603050405020304" pitchFamily="18" charset="0"/>
              </a:rPr>
              <a:t>Mejoras de la superficie (césped, moqueta exterior, arena, cemento, tarima)</a:t>
            </a:r>
            <a:endParaRPr lang="en-US" dirty="0"/>
          </a:p>
          <a:p>
            <a:endParaRPr lang="en-US" dirty="0"/>
          </a:p>
        </p:txBody>
      </p:sp>
      <p:sp>
        <p:nvSpPr>
          <p:cNvPr id="4" name="Slide Number Placeholder 3"/>
          <p:cNvSpPr>
            <a:spLocks noGrp="1"/>
          </p:cNvSpPr>
          <p:nvPr>
            <p:ph type="sldNum" sz="quarter" idx="5"/>
          </p:nvPr>
        </p:nvSpPr>
        <p:spPr/>
        <p:txBody>
          <a:bodyPr/>
          <a:lstStyle/>
          <a:p>
            <a:fld id="{0DEFA207-8CB9-40B2-8CBD-9637B40E2A47}" type="slidenum">
              <a:rPr lang="en-US" smtClean="0"/>
              <a:t>12</a:t>
            </a:fld>
            <a:endParaRPr lang="en-US"/>
          </a:p>
        </p:txBody>
      </p:sp>
    </p:spTree>
    <p:extLst>
      <p:ext uri="{BB962C8B-B14F-4D97-AF65-F5344CB8AC3E}">
        <p14:creationId xmlns:p14="http://schemas.microsoft.com/office/powerpoint/2010/main" val="1974678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En esta diapositiva tememos un ejemplo de los pasos que un solicitante tiene que tomar si </a:t>
            </a:r>
            <a:r>
              <a:rPr lang="es-MX" b="1" noProof="0" dirty="0"/>
              <a:t>no</a:t>
            </a:r>
            <a:r>
              <a:rPr lang="es-MX" noProof="0" dirty="0"/>
              <a:t> este licenciado cuando someta su solicitud. Tiene que comprometerse a ser licenciado antes de que se termina su proyecto. Tiene que obtener una licencia de RF, CF, o CC.</a:t>
            </a:r>
          </a:p>
        </p:txBody>
      </p:sp>
      <p:sp>
        <p:nvSpPr>
          <p:cNvPr id="4" name="Slide Number Placeholder 3"/>
          <p:cNvSpPr>
            <a:spLocks noGrp="1"/>
          </p:cNvSpPr>
          <p:nvPr>
            <p:ph type="sldNum" sz="quarter" idx="5"/>
          </p:nvPr>
        </p:nvSpPr>
        <p:spPr/>
        <p:txBody>
          <a:bodyPr/>
          <a:lstStyle/>
          <a:p>
            <a:fld id="{0DEFA207-8CB9-40B2-8CBD-9637B40E2A47}" type="slidenum">
              <a:rPr lang="en-US" smtClean="0"/>
              <a:t>13</a:t>
            </a:fld>
            <a:endParaRPr lang="en-US"/>
          </a:p>
        </p:txBody>
      </p:sp>
    </p:spTree>
    <p:extLst>
      <p:ext uri="{BB962C8B-B14F-4D97-AF65-F5344CB8AC3E}">
        <p14:creationId xmlns:p14="http://schemas.microsoft.com/office/powerpoint/2010/main" val="2405891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En esta diapositiva tememos un ejemplo de los pasos que un solicitante tiene que tomar si este licenciado como RF cuando someta su solicitud. Tiene que comprometerse a cambiar su tipo de licencia a CF antes de que se termina su proyecto. Como una RF tiene que presentar su numero de licencia </a:t>
            </a:r>
            <a:r>
              <a:rPr lang="es-MX" noProof="0" dirty="0" err="1"/>
              <a:t>current</a:t>
            </a:r>
            <a:r>
              <a:rPr lang="es-MX" noProof="0" dirty="0"/>
              <a:t>. Los solicitantes que están licenciados como CF o CC tiene que proveer su numero de licencia y comprometa a aumentar el numero de niños bajo su cuidado si es posible.</a:t>
            </a:r>
          </a:p>
        </p:txBody>
      </p:sp>
      <p:sp>
        <p:nvSpPr>
          <p:cNvPr id="4" name="Slide Number Placeholder 3"/>
          <p:cNvSpPr>
            <a:spLocks noGrp="1"/>
          </p:cNvSpPr>
          <p:nvPr>
            <p:ph type="sldNum" sz="quarter" idx="5"/>
          </p:nvPr>
        </p:nvSpPr>
        <p:spPr/>
        <p:txBody>
          <a:bodyPr/>
          <a:lstStyle/>
          <a:p>
            <a:fld id="{0DEFA207-8CB9-40B2-8CBD-9637B40E2A47}" type="slidenum">
              <a:rPr lang="en-US" smtClean="0"/>
              <a:t>14</a:t>
            </a:fld>
            <a:endParaRPr lang="en-US"/>
          </a:p>
        </p:txBody>
      </p:sp>
    </p:spTree>
    <p:extLst>
      <p:ext uri="{BB962C8B-B14F-4D97-AF65-F5344CB8AC3E}">
        <p14:creationId xmlns:p14="http://schemas.microsoft.com/office/powerpoint/2010/main" val="3870733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El instituto de investigaciones es responsable para verificar su historia de complimiento para cada uno de los solicitantes. Para hacer eso, trabajamos con la ofician de cuidado infantil</a:t>
            </a:r>
          </a:p>
          <a:p>
            <a:endParaRPr lang="es-MX" noProof="0" dirty="0"/>
          </a:p>
          <a:p>
            <a:r>
              <a:rPr lang="es-MX" noProof="0" dirty="0"/>
              <a:t>Pedimos que la oficina de cuidado infantil haga una búsqueda dentro de los últimos 2 anos o 24 meses. Para ver si el programa tiene hallazgos graves válidos. Si tiene 3 o mas </a:t>
            </a:r>
            <a:r>
              <a:rPr lang="es-ES" sz="1200" dirty="0">
                <a:effectLst/>
                <a:latin typeface="Calibri" panose="020F0502020204030204" pitchFamily="34" charset="0"/>
                <a:ea typeface="DengXian" panose="02010600030101010101" pitchFamily="2" charset="-122"/>
                <a:cs typeface="Times New Roman" panose="02020603050405020304" pitchFamily="18" charset="0"/>
              </a:rPr>
              <a:t>hallazgos graves válidos no esta elegible para la beca. </a:t>
            </a:r>
            <a:endParaRPr lang="es-MX" noProof="0" dirty="0"/>
          </a:p>
          <a:p>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Sera notificado si no califica porque tiene hallazgos graves validos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p>
          <a:p>
            <a:r>
              <a:rPr lang="es-MX" noProof="0" dirty="0"/>
              <a:t>Si tiene preguntas especificas acerca de los hallazgos graves validos por favor póngase en contacto con la ofician local de cuidado infantil o su licenciadora. </a:t>
            </a:r>
          </a:p>
          <a:p>
            <a:endParaRPr lang="en-US" dirty="0"/>
          </a:p>
          <a:p>
            <a:r>
              <a:rPr lang="en-US" dirty="0"/>
              <a:t>The Research Institute will be responsible to check on the compliance history of each applicant by working with the Office of Child Care.</a:t>
            </a:r>
          </a:p>
          <a:p>
            <a:endParaRPr lang="en-US" dirty="0"/>
          </a:p>
          <a:p>
            <a:r>
              <a:rPr lang="en-US" dirty="0"/>
              <a:t>We will have the office of child care look back on the last 2 years or 24 months.</a:t>
            </a:r>
          </a:p>
          <a:p>
            <a:endParaRPr lang="en-US" dirty="0"/>
          </a:p>
          <a:p>
            <a:r>
              <a:rPr lang="en-US" dirty="0"/>
              <a:t>If you have specific questions about any of these compliance violations please contact your local licensing office or your licensor</a:t>
            </a:r>
          </a:p>
          <a:p>
            <a:endParaRPr lang="en-US" dirty="0"/>
          </a:p>
          <a:p>
            <a:r>
              <a:rPr lang="en-US" dirty="0"/>
              <a:t>You will be notified if you do not meet the compliance requirement</a:t>
            </a:r>
          </a:p>
        </p:txBody>
      </p:sp>
      <p:sp>
        <p:nvSpPr>
          <p:cNvPr id="4" name="Slide Number Placeholder 3"/>
          <p:cNvSpPr>
            <a:spLocks noGrp="1"/>
          </p:cNvSpPr>
          <p:nvPr>
            <p:ph type="sldNum" sz="quarter" idx="5"/>
          </p:nvPr>
        </p:nvSpPr>
        <p:spPr/>
        <p:txBody>
          <a:bodyPr/>
          <a:lstStyle/>
          <a:p>
            <a:fld id="{F8E46ACE-7A1D-48BB-8426-E6FEBCB2E5E9}" type="slidenum">
              <a:rPr lang="en-US" smtClean="0"/>
              <a:t>15</a:t>
            </a:fld>
            <a:endParaRPr lang="en-US"/>
          </a:p>
        </p:txBody>
      </p:sp>
    </p:spTree>
    <p:extLst>
      <p:ext uri="{BB962C8B-B14F-4D97-AF65-F5344CB8AC3E}">
        <p14:creationId xmlns:p14="http://schemas.microsoft.com/office/powerpoint/2010/main" val="263862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err="1"/>
              <a:t>Read</a:t>
            </a:r>
            <a:r>
              <a:rPr lang="es-MX" noProof="0" dirty="0"/>
              <a:t> </a:t>
            </a:r>
            <a:r>
              <a:rPr lang="es-MX" noProof="0" dirty="0" err="1"/>
              <a:t>the</a:t>
            </a:r>
            <a:r>
              <a:rPr lang="es-MX" noProof="0" dirty="0"/>
              <a:t> </a:t>
            </a:r>
            <a:r>
              <a:rPr lang="es-MX" noProof="0" dirty="0" err="1"/>
              <a:t>slide</a:t>
            </a:r>
            <a:r>
              <a:rPr lang="es-MX" noProof="0" dirty="0"/>
              <a:t>:</a:t>
            </a:r>
          </a:p>
          <a:p>
            <a:endParaRPr lang="es-MX" noProof="0" dirty="0"/>
          </a:p>
          <a:p>
            <a:r>
              <a:rPr lang="es-MX" noProof="0" dirty="0"/>
              <a:t>Si este licenciado actualmente tenia que ser identificado y participando en </a:t>
            </a:r>
            <a:r>
              <a:rPr lang="es-MX" noProof="0" dirty="0" err="1"/>
              <a:t>Find</a:t>
            </a:r>
            <a:r>
              <a:rPr lang="es-MX" noProof="0" dirty="0"/>
              <a:t> Child Care </a:t>
            </a:r>
            <a:r>
              <a:rPr lang="es-MX" noProof="0" dirty="0" err="1"/>
              <a:t>Oregon</a:t>
            </a:r>
            <a:endParaRPr lang="es-MX" noProof="0" dirty="0"/>
          </a:p>
          <a:p>
            <a:endParaRPr lang="es-MX" noProof="0" dirty="0"/>
          </a:p>
          <a:p>
            <a:r>
              <a:rPr lang="es-MX" noProof="0" dirty="0"/>
              <a:t>Si no este licenciado actualmente o esta trabajando para ser licenciado esta es un objetivo que deberá completar mientras que participa de esta beca.</a:t>
            </a:r>
          </a:p>
          <a:p>
            <a:endParaRPr lang="en-US" dirty="0"/>
          </a:p>
          <a:p>
            <a:r>
              <a:rPr lang="en-US" dirty="0"/>
              <a:t>If you are currently licensed you will need to be identified on Find Child Care Oregon</a:t>
            </a:r>
          </a:p>
          <a:p>
            <a:endParaRPr lang="en-US" dirty="0"/>
          </a:p>
          <a:p>
            <a:r>
              <a:rPr lang="en-US" dirty="0"/>
              <a:t>If you are not currently licensed or working on getting licensed this is a goal that you will need to complete as you participate in this grant.</a:t>
            </a:r>
          </a:p>
        </p:txBody>
      </p:sp>
      <p:sp>
        <p:nvSpPr>
          <p:cNvPr id="4" name="Slide Number Placeholder 3"/>
          <p:cNvSpPr>
            <a:spLocks noGrp="1"/>
          </p:cNvSpPr>
          <p:nvPr>
            <p:ph type="sldNum" sz="quarter" idx="5"/>
          </p:nvPr>
        </p:nvSpPr>
        <p:spPr/>
        <p:txBody>
          <a:bodyPr/>
          <a:lstStyle/>
          <a:p>
            <a:fld id="{F8E46ACE-7A1D-48BB-8426-E6FEBCB2E5E9}" type="slidenum">
              <a:rPr lang="en-US" smtClean="0"/>
              <a:t>16</a:t>
            </a:fld>
            <a:endParaRPr lang="en-US"/>
          </a:p>
        </p:txBody>
      </p:sp>
    </p:spTree>
    <p:extLst>
      <p:ext uri="{BB962C8B-B14F-4D97-AF65-F5344CB8AC3E}">
        <p14:creationId xmlns:p14="http://schemas.microsoft.com/office/powerpoint/2010/main" val="1337237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El proceso de selección será competitivo.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Todas las solicitudes serán evaluadas usando un rubrica que será disponible al público. Si su solicitud no califica basada en los criterios del rubrica será rechazada.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EFA207-8CB9-40B2-8CBD-9637B40E2A47}" type="slidenum">
              <a:rPr lang="en-US" smtClean="0"/>
              <a:t>17</a:t>
            </a:fld>
            <a:endParaRPr lang="en-US"/>
          </a:p>
        </p:txBody>
      </p:sp>
    </p:spTree>
    <p:extLst>
      <p:ext uri="{BB962C8B-B14F-4D97-AF65-F5344CB8AC3E}">
        <p14:creationId xmlns:p14="http://schemas.microsoft.com/office/powerpoint/2010/main" val="2598085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Si cumpla con los requisitos de elegibilidad usted debe presentar una solicitud para esta beca. Su solicitud pasa por medio de un proceso de revisión para asegurar que cumpla con los requisitos requeridos. </a:t>
            </a:r>
            <a:r>
              <a:rPr lang="en-US" sz="1800" kern="100" noProof="0" dirty="0">
                <a:effectLst/>
                <a:latin typeface="Calibri" panose="020F0502020204030204" pitchFamily="34" charset="0"/>
                <a:cs typeface="Times New Roman" panose="02020603050405020304" pitchFamily="18" charset="0"/>
              </a:rPr>
              <a:t>S</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erá</a:t>
            </a:r>
            <a:r>
              <a:rPr lang="es-MX" noProof="0" dirty="0"/>
              <a:t> notificado si esta invitada a participar en la beca.</a:t>
            </a:r>
          </a:p>
          <a:p>
            <a:endParaRPr lang="es-MX" noProof="0" dirty="0"/>
          </a:p>
          <a:p>
            <a:r>
              <a:rPr lang="es-MX" noProof="0" dirty="0"/>
              <a:t>Después de ser notificado que esta invitada para participar en la beca usted puede empezar su propuesta de proyecto. </a:t>
            </a:r>
          </a:p>
          <a:p>
            <a:endParaRPr lang="en-US" dirty="0"/>
          </a:p>
          <a:p>
            <a:r>
              <a:rPr lang="en-US" dirty="0"/>
              <a:t>If you meet the eligibility requirements, you should submit a grant application. Your application will go through review process to make sure that you meet the eligibility requirements. You will be notified via email if you are invited to participate in the grant.</a:t>
            </a:r>
          </a:p>
          <a:p>
            <a:endParaRPr lang="en-US" dirty="0"/>
          </a:p>
          <a:p>
            <a:r>
              <a:rPr lang="en-US" dirty="0"/>
              <a:t>After been notified that you have been selected you can begin working on your grant proposal.</a:t>
            </a:r>
          </a:p>
          <a:p>
            <a:endParaRPr lang="en-US" dirty="0"/>
          </a:p>
          <a:p>
            <a:endParaRPr lang="en-US" dirty="0"/>
          </a:p>
          <a:p>
            <a:r>
              <a:rPr lang="en-US" b="0" i="0" dirty="0">
                <a:solidFill>
                  <a:srgbClr val="000000"/>
                </a:solidFill>
                <a:effectLst/>
                <a:latin typeface="PlusJakartaSans"/>
              </a:rPr>
              <a:t>Photo by Sora </a:t>
            </a:r>
            <a:r>
              <a:rPr lang="en-US" b="0" i="0" dirty="0" err="1">
                <a:solidFill>
                  <a:srgbClr val="000000"/>
                </a:solidFill>
                <a:effectLst/>
                <a:latin typeface="PlusJakartaSans"/>
              </a:rPr>
              <a:t>Shimazaki</a:t>
            </a:r>
            <a:r>
              <a:rPr lang="en-US" b="0" i="0" dirty="0">
                <a:solidFill>
                  <a:srgbClr val="000000"/>
                </a:solidFill>
                <a:effectLst/>
                <a:latin typeface="PlusJakartaSans"/>
              </a:rPr>
              <a:t>: https://www.pexels.com/photo/crop-faceless-person-typing-on-laptop-keyboard-in-darkness-5926370/</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18</a:t>
            </a:fld>
            <a:endParaRPr lang="en-US"/>
          </a:p>
        </p:txBody>
      </p:sp>
    </p:spTree>
    <p:extLst>
      <p:ext uri="{BB962C8B-B14F-4D97-AF65-F5344CB8AC3E}">
        <p14:creationId xmlns:p14="http://schemas.microsoft.com/office/powerpoint/2010/main" val="2097307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500"/>
              </a:spcBef>
              <a:spcAft>
                <a:spcPts val="1000"/>
              </a:spcAft>
            </a:pPr>
            <a:r>
              <a:rPr lang="es-MX" sz="1800" spc="-10" noProof="0" dirty="0">
                <a:effectLst/>
                <a:latin typeface="Calibri" panose="020F0502020204030204" pitchFamily="34" charset="0"/>
                <a:ea typeface="Times New Roman" panose="02020603050405020304" pitchFamily="18" charset="0"/>
                <a:cs typeface="Times New Roman" panose="02020603050405020304" pitchFamily="18" charset="0"/>
              </a:rPr>
              <a:t>Estos son los pasos destinitos de esta beca que vamos a discutirlos en mas detallas en las siguientes diapositivas de esta presentación. </a:t>
            </a:r>
          </a:p>
          <a:p>
            <a:pPr marL="0" marR="0">
              <a:spcBef>
                <a:spcPts val="500"/>
              </a:spcBef>
              <a:spcAft>
                <a:spcPts val="1000"/>
              </a:spcAft>
            </a:pPr>
            <a:endParaRPr lang="en-US" sz="1800" spc="-1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500"/>
              </a:spcBef>
              <a:spcAft>
                <a:spcPts val="1000"/>
              </a:spcAft>
            </a:pPr>
            <a:r>
              <a:rPr lang="en-US" sz="1800" spc="-10" dirty="0">
                <a:effectLst/>
                <a:latin typeface="Calibri" panose="020F0502020204030204" pitchFamily="34" charset="0"/>
                <a:ea typeface="Times New Roman" panose="02020603050405020304" pitchFamily="18" charset="0"/>
                <a:cs typeface="Times New Roman" panose="02020603050405020304" pitchFamily="18" charset="0"/>
              </a:rPr>
              <a:t>These are the distinct phases of this grant we will discuss them in detail later in the presentation.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20</a:t>
            </a:fld>
            <a:endParaRPr lang="en-US"/>
          </a:p>
        </p:txBody>
      </p:sp>
    </p:spTree>
    <p:extLst>
      <p:ext uri="{BB962C8B-B14F-4D97-AF65-F5344CB8AC3E}">
        <p14:creationId xmlns:p14="http://schemas.microsoft.com/office/powerpoint/2010/main" val="766450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Los objetivos de este proyecto para los participantes aparecen</a:t>
            </a:r>
            <a:r>
              <a:rPr lang="es-MX" noProof="0" dirty="0"/>
              <a:t> en la pared. </a:t>
            </a:r>
          </a:p>
          <a:p>
            <a:endParaRPr lang="es-MX" noProof="0" dirty="0"/>
          </a:p>
          <a:p>
            <a:r>
              <a:rPr lang="es-MX" noProof="0" dirty="0"/>
              <a:t>Queremos aumentar el número de sitios licenciados y su capacidad para cuidar niños mejorando sus espacios físicos y medios ambientes. Los participantes tienen que cumplir uno de los dos primeros dos objetivos y la ultima objetivo.</a:t>
            </a:r>
          </a:p>
          <a:p>
            <a:endParaRPr lang="es-MX" noProof="0" dirty="0"/>
          </a:p>
          <a:p>
            <a:r>
              <a:rPr lang="en-US" dirty="0"/>
              <a:t>We want to increase the number of licensed sites and their capacity to care for children by improving the physical space and environment of selected applicants.</a:t>
            </a:r>
          </a:p>
          <a:p>
            <a:endParaRPr lang="en-US" dirty="0"/>
          </a:p>
          <a:p>
            <a:r>
              <a:rPr lang="pl-PL" b="0" i="0" dirty="0">
                <a:solidFill>
                  <a:srgbClr val="000000"/>
                </a:solidFill>
                <a:effectLst/>
                <a:latin typeface="PlusJakartaSans"/>
              </a:rPr>
              <a:t>Photo by Lum3n: https://www.pexels.com/photo/white-earphones-near-papers-269610/</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a:t>
            </a:fld>
            <a:endParaRPr lang="en-US" dirty="0"/>
          </a:p>
        </p:txBody>
      </p:sp>
    </p:spTree>
    <p:extLst>
      <p:ext uri="{BB962C8B-B14F-4D97-AF65-F5344CB8AC3E}">
        <p14:creationId xmlns:p14="http://schemas.microsoft.com/office/powerpoint/2010/main" val="674194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lusJakartaSans"/>
              </a:rPr>
              <a:t>Photo by Gustavo </a:t>
            </a:r>
            <a:r>
              <a:rPr lang="en-US" b="0" i="0" dirty="0" err="1">
                <a:solidFill>
                  <a:srgbClr val="000000"/>
                </a:solidFill>
                <a:effectLst/>
                <a:latin typeface="PlusJakartaSans"/>
              </a:rPr>
              <a:t>Fring</a:t>
            </a:r>
            <a:r>
              <a:rPr lang="en-US" b="0" i="0" dirty="0">
                <a:solidFill>
                  <a:srgbClr val="000000"/>
                </a:solidFill>
                <a:effectLst/>
                <a:latin typeface="PlusJakartaSans"/>
              </a:rPr>
              <a:t>: https://www.pexels.com/photo/close-up-photo-of-person-in-sporstwear-4920429/</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21</a:t>
            </a:fld>
            <a:endParaRPr lang="en-US"/>
          </a:p>
        </p:txBody>
      </p:sp>
    </p:spTree>
    <p:extLst>
      <p:ext uri="{BB962C8B-B14F-4D97-AF65-F5344CB8AC3E}">
        <p14:creationId xmlns:p14="http://schemas.microsoft.com/office/powerpoint/2010/main" val="4183489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Su propuesto tiene que ser:</a:t>
            </a: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bien desarrollado </a:t>
            </a: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ajustado a los objetivos y requisitos del proyecto</a:t>
            </a:r>
          </a:p>
          <a:p>
            <a:pPr marL="0" marR="0">
              <a:lnSpc>
                <a:spcPct val="107000"/>
              </a:lnSpc>
              <a:spcBef>
                <a:spcPts val="0"/>
              </a:spcBef>
              <a:spcAft>
                <a:spcPts val="800"/>
              </a:spcAft>
            </a:pPr>
            <a:endParaRPr lang="es-MX"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En esta fase estará trabajando en su propuesta de proyecto. Lo siguiente son ejemplos de preguntas que debe hacer: ¿Cuáles son los sueños que tiene para su negocio? ¿Si tuviera acceso a estos fondos, como haría los sueños una realidad? ¿Que tendría que ocurre para que puede cumplir sus sueños?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¿Cuánto tiempo tomaría? ¿Quién hace el trabajo? ¿Por qué esta hacienda tantas preguntas?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Para participar en este proyecto tiene que trabajar con expertos locales. Puede obtener apoyo mientras que trabaja para cumplir su propuesto de proyecto de una variedad de fuentes locales. Hemos descubierto que recibiendo ayuda de alguien que no está trabajando cada día con su proyecto puede mejorarlo. Estos individuos pueden ayudarle a desarrollar un mejor plan para un espacio interior o exterior más seguro y apropiado para los niños.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Su propuesta de proyecto probablemente cambia algunas veces mientras que está trabajando de refinarlo. Remodelando y/o nueva construcción puede ser muy complicada, y las líneas de tiempo puede tomar más tiempo que anticipa. No hay problema, está bien si toman mas tiempo, es la razón por que estamos aquí para ayudarle.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dirty="0"/>
              <a:t>In this phase you will be working on your project proposal. What are some of the dream projects that you would like to do? If you had access to these funds, how would you make those dreams come true? What would it take to make this happen?</a:t>
            </a:r>
          </a:p>
          <a:p>
            <a:r>
              <a:rPr lang="en-US" dirty="0"/>
              <a:t>How long would it take? Who will do the work? Why are you asking so many questions?</a:t>
            </a:r>
          </a:p>
          <a:p>
            <a:endParaRPr lang="en-US" dirty="0"/>
          </a:p>
          <a:p>
            <a:r>
              <a:rPr lang="en-US" dirty="0"/>
              <a:t>You can get support while you complete your grant proposal from a variety of local sources. We have found that getting an outsider opinion and support makes for a better proposal. These individuals will help you provide a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safer or more appropriate indoor and/or outdoor environment for children. </a:t>
            </a:r>
            <a:endParaRPr lang="en-US" dirty="0"/>
          </a:p>
          <a:p>
            <a:endParaRPr lang="en-US" dirty="0"/>
          </a:p>
          <a:p>
            <a:r>
              <a:rPr lang="en-US" sz="1800" dirty="0">
                <a:effectLst/>
                <a:latin typeface="Calibri" panose="020F0502020204030204" pitchFamily="34" charset="0"/>
                <a:cs typeface="Times New Roman" panose="02020603050405020304" pitchFamily="18" charset="0"/>
              </a:rPr>
              <a:t>Your initial project proposal will probably change from several times as you work to refine it. Remodeling and/or new construction can be complicated, and timelines often take longer than expected. It is okay if this phase takes a while to get through.</a:t>
            </a:r>
          </a:p>
          <a:p>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22</a:t>
            </a:fld>
            <a:endParaRPr lang="en-US"/>
          </a:p>
        </p:txBody>
      </p:sp>
    </p:spTree>
    <p:extLst>
      <p:ext uri="{BB962C8B-B14F-4D97-AF65-F5344CB8AC3E}">
        <p14:creationId xmlns:p14="http://schemas.microsoft.com/office/powerpoint/2010/main" val="2240118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Ahora que su solicitud ha sido escogida, usted puede entrar la fase de refinamiento del proyecto. En esta fase, se va a refinando su Proyecto. Es posible que puede cambiar sus planes o empezar de nuevo. Es posible que va a sentir como no se puede cumplir su proyecto, no se desespere.</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Nuestra experiencia nos ha mostrado que proyectos toman tiempo para desarrollarse y cambian muchas veces antes de que estén aprobados.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Vamos a ayudarle por medio de este proceso. </a:t>
            </a:r>
          </a:p>
          <a:p>
            <a:pPr marL="0" marR="0">
              <a:lnSpc>
                <a:spcPct val="107000"/>
              </a:lnSpc>
              <a:spcBef>
                <a:spcPts val="0"/>
              </a:spcBef>
              <a:spcAft>
                <a:spcPts val="800"/>
              </a:spcAft>
            </a:pPr>
            <a:endParaRPr lang="es-MX"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Por favor no compras materiales o contractar contratistas antes de que recibas sus fondos.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spc="-1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800" spc="-1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spc="-10" dirty="0">
                <a:effectLst/>
                <a:latin typeface="Calibri" panose="020F0502020204030204" pitchFamily="34" charset="0"/>
                <a:ea typeface="Times New Roman" panose="02020603050405020304" pitchFamily="18" charset="0"/>
                <a:cs typeface="Times New Roman" panose="02020603050405020304" pitchFamily="18" charset="0"/>
              </a:rPr>
              <a:t>Now that your application has been selected, you have entered the Project Refinement Phase. In this phase, you will refine your project proposal. You might have to change what you are planning or start over from the beginning. You might feel like you won’t be able to complete your project, don’t give up. </a:t>
            </a:r>
          </a:p>
          <a:p>
            <a:endParaRPr lang="en-US" sz="1800" spc="-10" dirty="0">
              <a:effectLst/>
              <a:latin typeface="Calibri" panose="020F0502020204030204" pitchFamily="34" charset="0"/>
              <a:cs typeface="Times New Roman" panose="02020603050405020304" pitchFamily="18" charset="0"/>
            </a:endParaRPr>
          </a:p>
          <a:p>
            <a:r>
              <a:rPr lang="en-US" sz="1800" spc="-10" dirty="0">
                <a:effectLst/>
                <a:latin typeface="Calibri" panose="020F0502020204030204" pitchFamily="34" charset="0"/>
                <a:cs typeface="Times New Roman" panose="02020603050405020304" pitchFamily="18" charset="0"/>
              </a:rPr>
              <a:t>Our experience is projects often take a lot of time to develop and change several times before the final project is approved.</a:t>
            </a:r>
          </a:p>
          <a:p>
            <a:endParaRPr lang="en-US" sz="1800" spc="-10" dirty="0">
              <a:effectLst/>
              <a:latin typeface="Calibri" panose="020F0502020204030204" pitchFamily="34" charset="0"/>
              <a:cs typeface="Times New Roman" panose="02020603050405020304" pitchFamily="18" charset="0"/>
            </a:endParaRPr>
          </a:p>
          <a:p>
            <a:r>
              <a:rPr lang="en-US" sz="1800" spc="-10" dirty="0">
                <a:effectLst/>
                <a:latin typeface="Calibri" panose="020F0502020204030204" pitchFamily="34" charset="0"/>
                <a:cs typeface="Times New Roman" panose="02020603050405020304" pitchFamily="18" charset="0"/>
              </a:rPr>
              <a:t>We will help you through this process.</a:t>
            </a:r>
          </a:p>
          <a:p>
            <a:endParaRPr lang="en-US" sz="1800" spc="-10" dirty="0">
              <a:effectLst/>
              <a:latin typeface="Calibri" panose="020F0502020204030204" pitchFamily="34" charset="0"/>
              <a:cs typeface="Times New Roman" panose="02020603050405020304" pitchFamily="18" charset="0"/>
            </a:endParaRPr>
          </a:p>
          <a:p>
            <a:r>
              <a:rPr lang="en-US" sz="1800" spc="-10" dirty="0">
                <a:effectLst/>
                <a:latin typeface="Calibri" panose="020F0502020204030204" pitchFamily="34" charset="0"/>
                <a:cs typeface="Times New Roman" panose="02020603050405020304" pitchFamily="18" charset="0"/>
              </a:rPr>
              <a:t>Please do not make purchases of materials or have contractor start work on your project.</a:t>
            </a:r>
          </a:p>
          <a:p>
            <a:endParaRPr lang="en-US" sz="1800" spc="-10" dirty="0">
              <a:effectLst/>
              <a:latin typeface="Calibri" panose="020F0502020204030204" pitchFamily="34" charset="0"/>
              <a:cs typeface="Times New Roman" panose="02020603050405020304" pitchFamily="18" charset="0"/>
            </a:endParaRPr>
          </a:p>
          <a:p>
            <a:r>
              <a:rPr lang="en-US" b="0" i="0" dirty="0">
                <a:solidFill>
                  <a:srgbClr val="000000"/>
                </a:solidFill>
                <a:effectLst/>
                <a:latin typeface="PlusJakartaSans"/>
              </a:rPr>
              <a:t>Photo by </a:t>
            </a:r>
            <a:r>
              <a:rPr lang="en-US" b="0" i="0" dirty="0" err="1">
                <a:solidFill>
                  <a:srgbClr val="000000"/>
                </a:solidFill>
                <a:effectLst/>
                <a:latin typeface="PlusJakartaSans"/>
              </a:rPr>
              <a:t>Pixabay</a:t>
            </a:r>
            <a:r>
              <a:rPr lang="en-US" b="0" i="0" dirty="0">
                <a:solidFill>
                  <a:srgbClr val="000000"/>
                </a:solidFill>
                <a:effectLst/>
                <a:latin typeface="PlusJakartaSans"/>
              </a:rPr>
              <a:t>: https://www.pexels.com/photo/hot-iron-steel-glow-35860/</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23</a:t>
            </a:fld>
            <a:endParaRPr lang="en-US"/>
          </a:p>
        </p:txBody>
      </p:sp>
    </p:spTree>
    <p:extLst>
      <p:ext uri="{BB962C8B-B14F-4D97-AF65-F5344CB8AC3E}">
        <p14:creationId xmlns:p14="http://schemas.microsoft.com/office/powerpoint/2010/main" val="2353998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lusJakartaSans"/>
              </a:rPr>
              <a:t>Photo by John </a:t>
            </a:r>
            <a:r>
              <a:rPr lang="en-US" b="0" i="0" dirty="0" err="1">
                <a:solidFill>
                  <a:srgbClr val="000000"/>
                </a:solidFill>
                <a:effectLst/>
                <a:latin typeface="PlusJakartaSans"/>
              </a:rPr>
              <a:t>Guccione</a:t>
            </a:r>
            <a:r>
              <a:rPr lang="en-US" b="0" i="0" dirty="0">
                <a:solidFill>
                  <a:srgbClr val="000000"/>
                </a:solidFill>
                <a:effectLst/>
                <a:latin typeface="PlusJakartaSans"/>
              </a:rPr>
              <a:t> www.advergroup.com: https://www.pexels.com/photo/100-us-dollar-banknotes-3483098/</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24</a:t>
            </a:fld>
            <a:endParaRPr lang="en-US"/>
          </a:p>
        </p:txBody>
      </p:sp>
    </p:spTree>
    <p:extLst>
      <p:ext uri="{BB962C8B-B14F-4D97-AF65-F5344CB8AC3E}">
        <p14:creationId xmlns:p14="http://schemas.microsoft.com/office/powerpoint/2010/main" val="461199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800" dirty="0">
                <a:effectLst/>
                <a:latin typeface="Calibri" panose="020F0502020204030204" pitchFamily="34" charset="0"/>
                <a:ea typeface="Calibri" panose="020F0502020204030204" pitchFamily="34" charset="0"/>
                <a:cs typeface="Times New Roman" panose="02020603050405020304" pitchFamily="18" charset="0"/>
              </a:rPr>
              <a:t>Desafortunadamente, estos fondos de la beca son sujetos a impuestos. Para obtener detalles acerca de la tasa de impuestos debe consultar con un contador. </a:t>
            </a:r>
            <a:endParaRPr lang="en-US" dirty="0"/>
          </a:p>
          <a:p>
            <a:endParaRPr lang="en-US" dirty="0"/>
          </a:p>
          <a:p>
            <a:r>
              <a:rPr lang="en-US" dirty="0"/>
              <a:t>Unfortunately, these grant funds are taxable. For specific detail on the rate at which they will be taxed you should consult with a tax professional. </a:t>
            </a:r>
          </a:p>
          <a:p>
            <a:endParaRPr lang="en-US" dirty="0"/>
          </a:p>
          <a:p>
            <a:r>
              <a:rPr lang="pl-PL" b="0" i="0" dirty="0">
                <a:solidFill>
                  <a:srgbClr val="000000"/>
                </a:solidFill>
                <a:effectLst/>
                <a:latin typeface="PlusJakartaSans"/>
              </a:rPr>
              <a:t>Photo by Karolina Grabowska: https://www.pexels.com/photo/american-dollar-bills-and-vintage-light-box-with-inscription-4386369/</a:t>
            </a:r>
            <a:endParaRPr lang="en-US" dirty="0"/>
          </a:p>
        </p:txBody>
      </p:sp>
      <p:sp>
        <p:nvSpPr>
          <p:cNvPr id="4" name="Slide Number Placeholder 3"/>
          <p:cNvSpPr>
            <a:spLocks noGrp="1"/>
          </p:cNvSpPr>
          <p:nvPr>
            <p:ph type="sldNum" sz="quarter" idx="5"/>
          </p:nvPr>
        </p:nvSpPr>
        <p:spPr/>
        <p:txBody>
          <a:bodyPr/>
          <a:lstStyle/>
          <a:p>
            <a:fld id="{0DEFA207-8CB9-40B2-8CBD-9637B40E2A47}" type="slidenum">
              <a:rPr lang="en-US" smtClean="0"/>
              <a:t>25</a:t>
            </a:fld>
            <a:endParaRPr lang="en-US"/>
          </a:p>
        </p:txBody>
      </p:sp>
    </p:spTree>
    <p:extLst>
      <p:ext uri="{BB962C8B-B14F-4D97-AF65-F5344CB8AC3E}">
        <p14:creationId xmlns:p14="http://schemas.microsoft.com/office/powerpoint/2010/main" val="2774708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dirty="0">
                <a:effectLst/>
                <a:latin typeface="Calibri" panose="020F0502020204030204" pitchFamily="34" charset="0"/>
                <a:ea typeface="Calibri" panose="020F0502020204030204" pitchFamily="34" charset="0"/>
                <a:cs typeface="Times New Roman" panose="02020603050405020304" pitchFamily="18" charset="0"/>
              </a:rPr>
              <a:t>Hay dos tipos de becas, los de conservación y mejora y los de Ayudas para ampliación.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dirty="0"/>
              <a:t>There are two types of awards preservation &amp; enhancement and expand grants</a:t>
            </a:r>
          </a:p>
        </p:txBody>
      </p:sp>
      <p:sp>
        <p:nvSpPr>
          <p:cNvPr id="4" name="Slide Number Placeholder 3"/>
          <p:cNvSpPr>
            <a:spLocks noGrp="1"/>
          </p:cNvSpPr>
          <p:nvPr>
            <p:ph type="sldNum" sz="quarter" idx="5"/>
          </p:nvPr>
        </p:nvSpPr>
        <p:spPr/>
        <p:txBody>
          <a:bodyPr/>
          <a:lstStyle/>
          <a:p>
            <a:fld id="{F8E46ACE-7A1D-48BB-8426-E6FEBCB2E5E9}" type="slidenum">
              <a:rPr lang="en-US" smtClean="0"/>
              <a:t>26</a:t>
            </a:fld>
            <a:endParaRPr lang="en-US"/>
          </a:p>
        </p:txBody>
      </p:sp>
    </p:spTree>
    <p:extLst>
      <p:ext uri="{BB962C8B-B14F-4D97-AF65-F5344CB8AC3E}">
        <p14:creationId xmlns:p14="http://schemas.microsoft.com/office/powerpoint/2010/main" val="2899498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6000" dirty="0"/>
              <a:t>Aquí se la subvención de conservación y mejora (</a:t>
            </a:r>
            <a:r>
              <a:rPr lang="es-ES" sz="6000" dirty="0" err="1"/>
              <a:t>read</a:t>
            </a:r>
            <a:r>
              <a:rPr lang="es-ES" sz="6000" dirty="0"/>
              <a:t> </a:t>
            </a:r>
            <a:r>
              <a:rPr lang="es-ES" sz="6000" dirty="0" err="1"/>
              <a:t>the</a:t>
            </a:r>
            <a:r>
              <a:rPr lang="es-ES" sz="6000" dirty="0"/>
              <a:t> </a:t>
            </a:r>
            <a:r>
              <a:rPr lang="es-ES" sz="6000" dirty="0" err="1"/>
              <a:t>slide</a:t>
            </a:r>
            <a:r>
              <a:rPr lang="es-ES" sz="6000" dirty="0"/>
              <a:t>)</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cs typeface="Times New Roman" panose="02020603050405020304" pitchFamily="18" charset="0"/>
              </a:rPr>
              <a:t>Si someta una solicitud entra $1000 a $5000 tiene que cumplir</a:t>
            </a:r>
            <a:r>
              <a:rPr lang="es-ES" sz="1800" dirty="0">
                <a:effectLst/>
                <a:latin typeface="Calibri" panose="020F0502020204030204" pitchFamily="34" charset="0"/>
                <a:ea typeface="Calibri" panose="020F0502020204030204" pitchFamily="34" charset="0"/>
                <a:cs typeface="Times New Roman" panose="02020603050405020304" pitchFamily="18" charset="0"/>
              </a:rPr>
              <a:t>, o comprometerse a cumplir, todos los requisitos de la subvención.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cs typeface="Times New Roman" panose="02020603050405020304" pitchFamily="18" charset="0"/>
              </a:rPr>
              <a:t>No tiene que ser licenciada para someter una solicitud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cs typeface="Times New Roman" panose="02020603050405020304" pitchFamily="18" charset="0"/>
              </a:rPr>
              <a:t>Esta bien pedir por una cantidad más pequeño, pero no menos de $1000.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endParaRPr lang="en-US" dirty="0"/>
          </a:p>
          <a:p>
            <a:r>
              <a:rPr lang="en-US" dirty="0"/>
              <a:t>If you apply for a grant between $1000 and $5000 you must meet or be committed to meeting all the grant requirements. </a:t>
            </a:r>
          </a:p>
          <a:p>
            <a:r>
              <a:rPr lang="en-US" dirty="0"/>
              <a:t>You do not need to be licensed when you apply.</a:t>
            </a:r>
          </a:p>
          <a:p>
            <a:endParaRPr lang="en-US" dirty="0"/>
          </a:p>
          <a:p>
            <a:r>
              <a:rPr lang="en-US" dirty="0"/>
              <a:t>Smaller amount of grant funds</a:t>
            </a:r>
          </a:p>
        </p:txBody>
      </p:sp>
      <p:sp>
        <p:nvSpPr>
          <p:cNvPr id="4" name="Slide Number Placeholder 3"/>
          <p:cNvSpPr>
            <a:spLocks noGrp="1"/>
          </p:cNvSpPr>
          <p:nvPr>
            <p:ph type="sldNum" sz="quarter" idx="5"/>
          </p:nvPr>
        </p:nvSpPr>
        <p:spPr/>
        <p:txBody>
          <a:bodyPr/>
          <a:lstStyle/>
          <a:p>
            <a:fld id="{F8E46ACE-7A1D-48BB-8426-E6FEBCB2E5E9}" type="slidenum">
              <a:rPr lang="en-US" smtClean="0"/>
              <a:t>27</a:t>
            </a:fld>
            <a:endParaRPr lang="en-US"/>
          </a:p>
        </p:txBody>
      </p:sp>
    </p:spTree>
    <p:extLst>
      <p:ext uri="{BB962C8B-B14F-4D97-AF65-F5344CB8AC3E}">
        <p14:creationId xmlns:p14="http://schemas.microsoft.com/office/powerpoint/2010/main" val="3828367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¿Pidiendo por mas de $5000? Tiene que ser licenciado por un ano o mas.</a:t>
            </a:r>
          </a:p>
          <a:p>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Para solicitaciones que son mas de $5000 dólares.</a:t>
            </a:r>
            <a:r>
              <a:rPr lang="en-US" noProof="0" dirty="0">
                <a:latin typeface="+mn-lt"/>
                <a:cs typeface="+mn-cs"/>
              </a:rPr>
              <a:t> </a:t>
            </a:r>
            <a:r>
              <a:rPr lang="en-US" dirty="0" err="1">
                <a:latin typeface="Calibri" panose="020F0502020204030204" pitchFamily="34" charset="0"/>
                <a:cs typeface="Times New Roman" panose="02020603050405020304" pitchFamily="18" charset="0"/>
              </a:rPr>
              <a:t>Contrapartida</a:t>
            </a:r>
            <a:r>
              <a:rPr lang="en-US" dirty="0">
                <a:latin typeface="Calibri" panose="020F0502020204030204" pitchFamily="34" charset="0"/>
                <a:cs typeface="Times New Roman" panose="02020603050405020304" pitchFamily="18" charset="0"/>
              </a:rPr>
              <a:t> del 20% tiene que ser indentificado. </a:t>
            </a:r>
            <a:r>
              <a:rPr lang="es-ES" sz="1200" spc="-10" dirty="0">
                <a:effectLst/>
                <a:latin typeface="Calibri" panose="020F0502020204030204" pitchFamily="34" charset="0"/>
                <a:ea typeface="DengXian" panose="02010600030101010101" pitchFamily="2" charset="-122"/>
                <a:cs typeface="Times New Roman" panose="02020603050405020304" pitchFamily="18" charset="0"/>
              </a:rPr>
              <a:t>Una contrapartida se define como los costos pagados por otra fuente de financiación u otros servicios no-monetarios, como la mano de obra proporcionada por el propietario del programa, el personal o voluntarios. </a:t>
            </a:r>
            <a:endParaRPr lang="es-MX" noProof="0" dirty="0"/>
          </a:p>
          <a:p>
            <a:endParaRPr lang="es-MX" noProof="0" dirty="0"/>
          </a:p>
          <a:p>
            <a:r>
              <a:rPr lang="en-US" dirty="0"/>
              <a:t>Asking for more than $5,000 need to be licensed and in business for the past year (one calendar year from the date that you submit the application. </a:t>
            </a:r>
          </a:p>
          <a:p>
            <a:endParaRPr lang="en-US" dirty="0"/>
          </a:p>
          <a:p>
            <a:r>
              <a:rPr lang="en-US" sz="1800" spc="-10" dirty="0">
                <a:effectLst/>
                <a:latin typeface="Calibri" panose="020F0502020204030204" pitchFamily="34" charset="0"/>
                <a:ea typeface="Times New Roman" panose="02020603050405020304" pitchFamily="18" charset="0"/>
                <a:cs typeface="Times New Roman" panose="02020603050405020304" pitchFamily="18" charset="0"/>
              </a:rPr>
              <a:t>For requests over $5,000, a 20% match must be identified. A match is defined as costs paid for by another funding stream or other in-kind services such as labor provided by the program owner, staff, or volunteers</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28</a:t>
            </a:fld>
            <a:endParaRPr lang="en-US" dirty="0"/>
          </a:p>
        </p:txBody>
      </p:sp>
    </p:spTree>
    <p:extLst>
      <p:ext uri="{BB962C8B-B14F-4D97-AF65-F5344CB8AC3E}">
        <p14:creationId xmlns:p14="http://schemas.microsoft.com/office/powerpoint/2010/main" val="2074516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lusJakartaSans"/>
              </a:rPr>
              <a:t>Photo by Tatiana </a:t>
            </a:r>
            <a:r>
              <a:rPr lang="en-US" b="0" i="0" dirty="0" err="1">
                <a:solidFill>
                  <a:srgbClr val="000000"/>
                </a:solidFill>
                <a:effectLst/>
                <a:latin typeface="PlusJakartaSans"/>
              </a:rPr>
              <a:t>Syrikova</a:t>
            </a:r>
            <a:r>
              <a:rPr lang="en-US" b="0" i="0" dirty="0">
                <a:solidFill>
                  <a:srgbClr val="000000"/>
                </a:solidFill>
                <a:effectLst/>
                <a:latin typeface="PlusJakartaSans"/>
              </a:rPr>
              <a:t>: https://www.pexels.com/photo/father-and-child-playing-on-sand-3968121/</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29</a:t>
            </a:fld>
            <a:endParaRPr lang="en-US"/>
          </a:p>
        </p:txBody>
      </p:sp>
    </p:spTree>
    <p:extLst>
      <p:ext uri="{BB962C8B-B14F-4D97-AF65-F5344CB8AC3E}">
        <p14:creationId xmlns:p14="http://schemas.microsoft.com/office/powerpoint/2010/main" val="3160726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En esta fase ha recibido los fondos y ha empezado su proyecto. Esta fase puede tomar mucho tiempo antes de que se termina.</a:t>
            </a:r>
          </a:p>
          <a:p>
            <a:endParaRPr lang="es-MX" noProof="0" dirty="0"/>
          </a:p>
          <a:p>
            <a:r>
              <a:rPr lang="es-MX" noProof="0" dirty="0"/>
              <a:t>Durante esta fase si tiene que cambiar sus planes tiene que notificar los administradores del proyecto inmediatamente para ver si esta autorizada. </a:t>
            </a:r>
          </a:p>
          <a:p>
            <a:endParaRPr lang="es-MX" noProof="0" dirty="0"/>
          </a:p>
          <a:p>
            <a:r>
              <a:rPr lang="es-MX" noProof="0" dirty="0"/>
              <a:t>Los fondos vienen en la forma de un cheque mandado en el correo. </a:t>
            </a:r>
          </a:p>
          <a:p>
            <a:endParaRPr lang="es-MX" noProof="0" dirty="0"/>
          </a:p>
          <a:p>
            <a:r>
              <a:rPr lang="es-MX" noProof="0" dirty="0"/>
              <a:t>Tendrá que cumplir un W-9 Substituta por Western </a:t>
            </a:r>
            <a:r>
              <a:rPr lang="es-MX" noProof="0" dirty="0" err="1"/>
              <a:t>Oregon</a:t>
            </a:r>
            <a:r>
              <a:rPr lang="es-MX" noProof="0" dirty="0"/>
              <a:t> </a:t>
            </a:r>
            <a:r>
              <a:rPr lang="es-MX" noProof="0" dirty="0" err="1"/>
              <a:t>University</a:t>
            </a:r>
            <a:r>
              <a:rPr lang="es-MX" noProof="0" dirty="0"/>
              <a:t> </a:t>
            </a:r>
          </a:p>
          <a:p>
            <a:endParaRPr lang="en-US" dirty="0"/>
          </a:p>
          <a:p>
            <a:r>
              <a:rPr lang="en-US" dirty="0"/>
              <a:t>In this phase you will have received your grant funds and you can start your project. This phase can take a long time to complete</a:t>
            </a:r>
          </a:p>
          <a:p>
            <a:endParaRPr lang="en-US" dirty="0"/>
          </a:p>
          <a:p>
            <a:r>
              <a:rPr lang="en-US" b="0" i="0" dirty="0">
                <a:solidFill>
                  <a:srgbClr val="000000"/>
                </a:solidFill>
                <a:effectLst/>
                <a:latin typeface="PlusJakartaSans"/>
              </a:rPr>
              <a:t>Photo by Rene </a:t>
            </a:r>
            <a:r>
              <a:rPr lang="en-US" b="0" i="0" dirty="0" err="1">
                <a:solidFill>
                  <a:srgbClr val="000000"/>
                </a:solidFill>
                <a:effectLst/>
                <a:latin typeface="PlusJakartaSans"/>
              </a:rPr>
              <a:t>Asmussen</a:t>
            </a:r>
            <a:r>
              <a:rPr lang="en-US" b="0" i="0" dirty="0">
                <a:solidFill>
                  <a:srgbClr val="000000"/>
                </a:solidFill>
                <a:effectLst/>
                <a:latin typeface="PlusJakartaSans"/>
              </a:rPr>
              <a:t>: https://www.pexels.com/photo/house-renovation-3990359/</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30</a:t>
            </a:fld>
            <a:endParaRPr lang="en-US"/>
          </a:p>
        </p:txBody>
      </p:sp>
    </p:spTree>
    <p:extLst>
      <p:ext uri="{BB962C8B-B14F-4D97-AF65-F5344CB8AC3E}">
        <p14:creationId xmlns:p14="http://schemas.microsoft.com/office/powerpoint/2010/main" val="3638830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El Proyecto de Mejora de Instalaciones Rurales de Aprendizaje Temprano, esta abierto para proveedores en los condados de </a:t>
            </a:r>
            <a:r>
              <a:rPr lang="en-US" dirty="0"/>
              <a:t>Coos, Curry, Douglas, Klamath, y Lake </a:t>
            </a:r>
          </a:p>
          <a:p>
            <a:pPr marL="0" marR="0">
              <a:spcBef>
                <a:spcPts val="500"/>
              </a:spcBef>
              <a:spcAft>
                <a:spcPts val="1000"/>
              </a:spcAft>
            </a:pPr>
            <a:r>
              <a:rPr lang="es-ES" sz="1800" dirty="0">
                <a:effectLst/>
                <a:latin typeface="Calibri" panose="020F0502020204030204" pitchFamily="34" charset="0"/>
                <a:ea typeface="DengXian" panose="02010600030101010101" pitchFamily="2" charset="-122"/>
                <a:cs typeface="Calibri" panose="020F0502020204030204" pitchFamily="34" charset="0"/>
              </a:rPr>
              <a:t>La beca se abrirá en la primavera de 2023</a:t>
            </a:r>
          </a:p>
          <a:p>
            <a:pPr marL="0" marR="0">
              <a:spcBef>
                <a:spcPts val="500"/>
              </a:spcBef>
              <a:spcAft>
                <a:spcPts val="1000"/>
              </a:spcAft>
            </a:pPr>
            <a:endParaRPr lang="es-MX" sz="1800" dirty="0">
              <a:effectLst/>
              <a:latin typeface="Calibri" panose="020F0502020204030204" pitchFamily="34" charset="0"/>
              <a:ea typeface="DengXian" panose="02010600030101010101" pitchFamily="2" charset="-122"/>
              <a:cs typeface="Calibri" panose="020F0502020204030204" pitchFamily="34" charset="0"/>
            </a:endParaRPr>
          </a:p>
          <a:p>
            <a:pPr marL="0" marR="0">
              <a:spcBef>
                <a:spcPts val="500"/>
              </a:spcBef>
              <a:spcAft>
                <a:spcPts val="1000"/>
              </a:spcAft>
            </a:pPr>
            <a:r>
              <a:rPr lang="es-MX" sz="1800" dirty="0">
                <a:effectLst/>
                <a:latin typeface="Calibri" panose="020F0502020204030204" pitchFamily="34" charset="0"/>
                <a:ea typeface="DengXian" panose="02010600030101010101" pitchFamily="2" charset="-122"/>
                <a:cs typeface="Calibri" panose="020F0502020204030204" pitchFamily="34" charset="0"/>
              </a:rPr>
              <a:t>Toda la información de la beca será disponible sobre este sitio de web de </a:t>
            </a:r>
            <a:r>
              <a:rPr lang="es-MX" sz="1800" dirty="0" err="1">
                <a:effectLst/>
                <a:latin typeface="Calibri" panose="020F0502020204030204" pitchFamily="34" charset="0"/>
                <a:ea typeface="DengXian" panose="02010600030101010101" pitchFamily="2" charset="-122"/>
                <a:cs typeface="Calibri" panose="020F0502020204030204" pitchFamily="34" charset="0"/>
              </a:rPr>
              <a:t>Spark</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500"/>
              </a:spcBef>
              <a:spcAft>
                <a:spcPts val="1000"/>
              </a:spcAft>
            </a:pPr>
            <a:r>
              <a:rPr lang="es-MX" sz="1800" dirty="0">
                <a:effectLst/>
                <a:latin typeface="Calibri" panose="020F0502020204030204" pitchFamily="34" charset="0"/>
                <a:ea typeface="DengXian" panose="02010600030101010101" pitchFamily="2" charset="-122"/>
                <a:cs typeface="Calibri" panose="020F0502020204030204" pitchFamily="34" charset="0"/>
              </a:rPr>
              <a:t>Los fondos estarán disponible hasta que se acaben</a:t>
            </a:r>
          </a:p>
          <a:p>
            <a:pPr marL="0" marR="0">
              <a:spcBef>
                <a:spcPts val="500"/>
              </a:spcBef>
              <a:spcAft>
                <a:spcPts val="1000"/>
              </a:spcAft>
            </a:pPr>
            <a:endParaRPr lang="en-US" sz="1200" kern="1200" dirty="0">
              <a:solidFill>
                <a:schemeClr val="tx1"/>
              </a:solidFill>
              <a:latin typeface="+mn-lt"/>
              <a:ea typeface="+mn-ea"/>
              <a:cs typeface="+mn-cs"/>
            </a:endParaRPr>
          </a:p>
          <a:p>
            <a:r>
              <a:rPr lang="en-US" dirty="0"/>
              <a:t>The Rural Early Learning Facility Improvement Project is open to provider in Coos, Curry, Douglas, Klamath, and Lake Counties.</a:t>
            </a:r>
          </a:p>
          <a:p>
            <a:endParaRPr lang="en-US" dirty="0"/>
          </a:p>
          <a:p>
            <a:r>
              <a:rPr lang="en-US" dirty="0"/>
              <a:t>All information about this grant will be found on this website</a:t>
            </a:r>
          </a:p>
          <a:p>
            <a:endParaRPr lang="en-US" dirty="0"/>
          </a:p>
          <a:p>
            <a:r>
              <a:rPr lang="en-US" dirty="0"/>
              <a:t>Grant funds available until all grant funds have been spent</a:t>
            </a:r>
          </a:p>
        </p:txBody>
      </p:sp>
      <p:sp>
        <p:nvSpPr>
          <p:cNvPr id="4" name="Slide Number Placeholder 3"/>
          <p:cNvSpPr>
            <a:spLocks noGrp="1"/>
          </p:cNvSpPr>
          <p:nvPr>
            <p:ph type="sldNum" sz="quarter" idx="5"/>
          </p:nvPr>
        </p:nvSpPr>
        <p:spPr/>
        <p:txBody>
          <a:bodyPr/>
          <a:lstStyle/>
          <a:p>
            <a:fld id="{F8E46ACE-7A1D-48BB-8426-E6FEBCB2E5E9}" type="slidenum">
              <a:rPr lang="en-US" smtClean="0"/>
              <a:t>3</a:t>
            </a:fld>
            <a:endParaRPr lang="en-US"/>
          </a:p>
        </p:txBody>
      </p:sp>
    </p:spTree>
    <p:extLst>
      <p:ext uri="{BB962C8B-B14F-4D97-AF65-F5344CB8AC3E}">
        <p14:creationId xmlns:p14="http://schemas.microsoft.com/office/powerpoint/2010/main" val="3067546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lusJakartaSans"/>
              </a:rPr>
              <a:t>Photo by </a:t>
            </a:r>
            <a:r>
              <a:rPr lang="en-US" b="0" i="0" dirty="0" err="1">
                <a:solidFill>
                  <a:srgbClr val="000000"/>
                </a:solidFill>
                <a:effectLst/>
                <a:latin typeface="PlusJakartaSans"/>
              </a:rPr>
              <a:t>Leeloo</a:t>
            </a:r>
            <a:r>
              <a:rPr lang="en-US" b="0" i="0" dirty="0">
                <a:solidFill>
                  <a:srgbClr val="000000"/>
                </a:solidFill>
                <a:effectLst/>
                <a:latin typeface="PlusJakartaSans"/>
              </a:rPr>
              <a:t> </a:t>
            </a:r>
            <a:r>
              <a:rPr lang="en-US" b="0" i="0" dirty="0" err="1">
                <a:solidFill>
                  <a:srgbClr val="000000"/>
                </a:solidFill>
                <a:effectLst/>
                <a:latin typeface="PlusJakartaSans"/>
              </a:rPr>
              <a:t>Thefirst</a:t>
            </a:r>
            <a:r>
              <a:rPr lang="en-US" b="0" i="0" dirty="0">
                <a:solidFill>
                  <a:srgbClr val="000000"/>
                </a:solidFill>
                <a:effectLst/>
                <a:latin typeface="PlusJakartaSans"/>
              </a:rPr>
              <a:t>: https://www.pexels.com/photo/high-angle-shot-of-a-text-board-8177957/</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31</a:t>
            </a:fld>
            <a:endParaRPr lang="en-US"/>
          </a:p>
        </p:txBody>
      </p:sp>
    </p:spTree>
    <p:extLst>
      <p:ext uri="{BB962C8B-B14F-4D97-AF65-F5344CB8AC3E}">
        <p14:creationId xmlns:p14="http://schemas.microsoft.com/office/powerpoint/2010/main" val="1776601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El requisito para la sostenibilidad empresarial es entendido para avanzar los conocimientos y prácticas profesional de los programas. </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A continuación, se detalla una lista de posibles actividades. Para los programas que soliciten $5,000 o menos, al menos una actividad debe documentarse como completa. Para los programas que soliciten más de $5,000 de financiación, deben completar dos o más actividades.</a:t>
            </a:r>
          </a:p>
          <a:p>
            <a:pPr marL="0" marR="0">
              <a:lnSpc>
                <a:spcPct val="107000"/>
              </a:lnSpc>
              <a:spcBef>
                <a:spcPts val="0"/>
              </a:spcBef>
              <a:spcAft>
                <a:spcPts val="800"/>
              </a:spcAf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Esta diapositiva </a:t>
            </a:r>
            <a:r>
              <a:rPr lang="es-ES" sz="1800" dirty="0">
                <a:effectLst/>
                <a:latin typeface="Calibri" panose="020F0502020204030204" pitchFamily="34" charset="0"/>
                <a:ea typeface="DengXian" panose="02010600030101010101" pitchFamily="2" charset="-122"/>
                <a:cs typeface="Times New Roman" panose="02020603050405020304" pitchFamily="18" charset="0"/>
              </a:rPr>
              <a:t>se detalla una lista de posibles actividades; los programas también pueden autoidentificar alternativas apropiadas. Estas alternativas tienen que ser aprobado por el administrador de la beca antes de que serán aceptadas.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MX"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Si había complido (entre un año del calendario) o esta actualmente participando en estas actividades de sostenibilidad empresarial, no tiene que hacer los de nuevo.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MX"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No vamos a pedirle a abrir otra cuenta comercial.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business sustainability requirement is intended to advance the professional knowledge and practices of programs. A list of possible activities is itemized below; programs may also self-identify appropriate alternatives. For programs seeking $5,000 or less, at least one activity must be documented as complete. For programs seeking more than $5,000 in funding, two or more activities must be completed.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gives a list of possible activities; programs may also self-identify appropriate alternatives.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If you have already completed (within in the last calendar year) or are currently participating in these business sustainability activities, you do not need to do them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Who won’t be asking you open a second business checking account. </a:t>
            </a:r>
          </a:p>
          <a:p>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32</a:t>
            </a:fld>
            <a:endParaRPr lang="en-US"/>
          </a:p>
        </p:txBody>
      </p:sp>
    </p:spTree>
    <p:extLst>
      <p:ext uri="{BB962C8B-B14F-4D97-AF65-F5344CB8AC3E}">
        <p14:creationId xmlns:p14="http://schemas.microsoft.com/office/powerpoint/2010/main" val="3777066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El informe trimestral de actualización del proyecto debe ser completado cada trimestral para que sepamos lo que está pasando en su proyecto. Si cumpla su proyecto entre 3 meses, no es necesario que cumpla este informe.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MX"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Cuando cumpla su proyecto, el ultimo paso es llenar el Informe de finalización del proyecto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dirty="0"/>
              <a:t>The quarterly project update report should be completed quarterly to keep us informed of where you are in your project. If you complete your project within 3 months, you do not need to complete a project update report.</a:t>
            </a:r>
          </a:p>
          <a:p>
            <a:r>
              <a:rPr lang="en-US" dirty="0"/>
              <a:t>When you have completed your project, your final step will be to complete the project completion report. </a:t>
            </a:r>
          </a:p>
        </p:txBody>
      </p:sp>
      <p:sp>
        <p:nvSpPr>
          <p:cNvPr id="4" name="Slide Number Placeholder 3"/>
          <p:cNvSpPr>
            <a:spLocks noGrp="1"/>
          </p:cNvSpPr>
          <p:nvPr>
            <p:ph type="sldNum" sz="quarter" idx="5"/>
          </p:nvPr>
        </p:nvSpPr>
        <p:spPr/>
        <p:txBody>
          <a:bodyPr/>
          <a:lstStyle/>
          <a:p>
            <a:fld id="{0DEFA207-8CB9-40B2-8CBD-9637B40E2A47}" type="slidenum">
              <a:rPr lang="en-US" smtClean="0"/>
              <a:t>33</a:t>
            </a:fld>
            <a:endParaRPr lang="en-US"/>
          </a:p>
        </p:txBody>
      </p:sp>
    </p:spTree>
    <p:extLst>
      <p:ext uri="{BB962C8B-B14F-4D97-AF65-F5344CB8AC3E}">
        <p14:creationId xmlns:p14="http://schemas.microsoft.com/office/powerpoint/2010/main" val="3740639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dirty="0">
                <a:effectLst/>
                <a:latin typeface="Calibri" panose="020F0502020204030204" pitchFamily="34" charset="0"/>
                <a:ea typeface="Times New Roman" panose="02020603050405020304" pitchFamily="18" charset="0"/>
                <a:cs typeface="Times New Roman" panose="02020603050405020304" pitchFamily="18" charset="0"/>
              </a:rPr>
              <a:t>Esta fase es para documentar que ya ha completado todos los requisitos. </a:t>
            </a:r>
          </a:p>
          <a:p>
            <a:endParaRPr lang="es-E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s-ES" sz="1800" dirty="0">
                <a:effectLst/>
                <a:latin typeface="Calibri" panose="020F0502020204030204" pitchFamily="34" charset="0"/>
                <a:ea typeface="Times New Roman" panose="02020603050405020304" pitchFamily="18" charset="0"/>
                <a:cs typeface="Times New Roman" panose="02020603050405020304" pitchFamily="18" charset="0"/>
              </a:rPr>
              <a:t>Todos los programas que participan tienen que ser licenciados antes de empezar, ser licenciado al terminar su proyecto, o cambiar su tipo de licencia como requisito de esta beca. Los programas tribales están exentos de cualquier requisito de licencia.</a:t>
            </a:r>
          </a:p>
          <a:p>
            <a:endParaRPr lang="es-E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s-ES" sz="1800" dirty="0">
                <a:effectLst/>
                <a:latin typeface="Calibri" panose="020F0502020204030204" pitchFamily="34" charset="0"/>
                <a:ea typeface="Times New Roman" panose="02020603050405020304" pitchFamily="18" charset="0"/>
                <a:cs typeface="Times New Roman" panose="02020603050405020304" pitchFamily="18" charset="0"/>
              </a:rPr>
              <a:t>Todos los programas tienen que ser identificado en </a:t>
            </a:r>
            <a:r>
              <a:rPr lang="es-ES" sz="1800" dirty="0" err="1">
                <a:effectLst/>
                <a:latin typeface="Calibri" panose="020F0502020204030204" pitchFamily="34" charset="0"/>
                <a:ea typeface="Times New Roman" panose="02020603050405020304" pitchFamily="18" charset="0"/>
                <a:cs typeface="Times New Roman" panose="02020603050405020304" pitchFamily="18" charset="0"/>
              </a:rPr>
              <a:t>Find</a:t>
            </a:r>
            <a:r>
              <a:rPr lang="es-ES" sz="1800" dirty="0">
                <a:effectLst/>
                <a:latin typeface="Calibri" panose="020F0502020204030204" pitchFamily="34" charset="0"/>
                <a:ea typeface="Times New Roman" panose="02020603050405020304" pitchFamily="18" charset="0"/>
                <a:cs typeface="Times New Roman" panose="02020603050405020304" pitchFamily="18" charset="0"/>
              </a:rPr>
              <a:t> Child Care </a:t>
            </a:r>
            <a:r>
              <a:rPr lang="es-ES" sz="1800" dirty="0" err="1">
                <a:effectLst/>
                <a:latin typeface="Calibri" panose="020F0502020204030204" pitchFamily="34" charset="0"/>
                <a:ea typeface="Times New Roman" panose="02020603050405020304" pitchFamily="18" charset="0"/>
                <a:cs typeface="Times New Roman" panose="02020603050405020304" pitchFamily="18" charset="0"/>
              </a:rPr>
              <a:t>Oregon</a:t>
            </a:r>
            <a:r>
              <a:rPr lang="es-ES" sz="1800" dirty="0">
                <a:effectLst/>
                <a:latin typeface="Calibri" panose="020F0502020204030204" pitchFamily="34" charset="0"/>
                <a:ea typeface="Times New Roman" panose="02020603050405020304" pitchFamily="18" charset="0"/>
                <a:cs typeface="Times New Roman" panose="02020603050405020304" pitchFamily="18" charset="0"/>
              </a:rPr>
              <a:t>, como un programa dispuesto a aceptar y atender a niños del programa ERDC y a niños con necesidades especiales</a:t>
            </a:r>
          </a:p>
          <a:p>
            <a:endParaRPr lang="es-E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s-ES" sz="1800" dirty="0">
                <a:effectLst/>
                <a:latin typeface="Calibri" panose="020F0502020204030204" pitchFamily="34" charset="0"/>
                <a:ea typeface="Times New Roman" panose="02020603050405020304" pitchFamily="18" charset="0"/>
                <a:cs typeface="Times New Roman" panose="02020603050405020304" pitchFamily="18" charset="0"/>
              </a:rPr>
              <a:t>Cumplir uno o dos actividades de sostenibilidad empresarial</a:t>
            </a:r>
          </a:p>
          <a:p>
            <a:endParaRPr lang="es-E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s-ES" sz="1800" dirty="0">
                <a:effectLst/>
                <a:latin typeface="Calibri" panose="020F0502020204030204" pitchFamily="34" charset="0"/>
                <a:ea typeface="Times New Roman" panose="02020603050405020304" pitchFamily="18" charset="0"/>
                <a:cs typeface="Times New Roman" panose="02020603050405020304" pitchFamily="18" charset="0"/>
              </a:rPr>
              <a:t>En la Informe de finalización del proyecto tiene la oportunidad de decirnos que ha cambiado en su programa como resuelto de los fondos. También tenemos algunas preguntas para que tengamos documentación de lo que hizo, si recibió diferentes tipos de becas, que esta planeando hacer después, y lo mejor es queremos ver las fotos de su proyecto final. </a:t>
            </a:r>
          </a:p>
          <a:p>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phase documents the completion of participation requirements. </a:t>
            </a:r>
          </a:p>
          <a:p>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All participating programs must be licensed, become licensed, or change license type as the Rural Facility Improvement Project requirement. Tribal programs are exempt from this requirement.</a:t>
            </a:r>
          </a:p>
          <a:p>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All participating programs must be identified in their state's parent referral system as a program willing to accept subsidies and serve children with special needs. Find Child Care Oregon.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the Project Completion Report you get to tell us what changed in your program as a result of receiving these grant funds. We have some questions for you to answer so that we can tell what happened, if you received other types of funding, what you are planning on doing next, and best of all we want see pictures of the final product. </a:t>
            </a:r>
          </a:p>
          <a:p>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34</a:t>
            </a:fld>
            <a:endParaRPr lang="en-US"/>
          </a:p>
        </p:txBody>
      </p:sp>
    </p:spTree>
    <p:extLst>
      <p:ext uri="{BB962C8B-B14F-4D97-AF65-F5344CB8AC3E}">
        <p14:creationId xmlns:p14="http://schemas.microsoft.com/office/powerpoint/2010/main" val="48145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FA207-8CB9-40B2-8CBD-9637B40E2A47}" type="slidenum">
              <a:rPr lang="en-US" smtClean="0"/>
              <a:t>35</a:t>
            </a:fld>
            <a:endParaRPr lang="en-US"/>
          </a:p>
        </p:txBody>
      </p:sp>
    </p:spTree>
    <p:extLst>
      <p:ext uri="{BB962C8B-B14F-4D97-AF65-F5344CB8AC3E}">
        <p14:creationId xmlns:p14="http://schemas.microsoft.com/office/powerpoint/2010/main" val="2191420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lusJakartaSans"/>
              </a:rPr>
              <a:t>Photo by Liza Summer: https://www.pexels.com/photo/content-young-ethnic-woman-freelancing-with-laptop-on-bed-6348128/</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4</a:t>
            </a:fld>
            <a:endParaRPr lang="en-US"/>
          </a:p>
        </p:txBody>
      </p:sp>
    </p:spTree>
    <p:extLst>
      <p:ext uri="{BB962C8B-B14F-4D97-AF65-F5344CB8AC3E}">
        <p14:creationId xmlns:p14="http://schemas.microsoft.com/office/powerpoint/2010/main" val="1006529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Todos los materiales de la beca están disponibles en el sitio de web de Spark. Hay va a ver enlaces al Guía en español y también enlaces de los otros documentos. No va a ser documentos en papel. Hicimos esta decisión para facilitar la colección de información. Sabemos que hay muchos errores con la entrada de datos que cuesta tiempo y paciencia. Cuando esta llenando la información tendrá la oportunidad de salvar su progreso y regresar mas a rato. </a:t>
            </a:r>
          </a:p>
          <a:p>
            <a:r>
              <a:rPr lang="es-MX" noProof="0" dirty="0"/>
              <a:t>En caso de una necesidad serio, podemos discutir la posibilidad de que reciba la información por papel. </a:t>
            </a:r>
          </a:p>
          <a:p>
            <a:endParaRPr lang="en-US" dirty="0"/>
          </a:p>
          <a:p>
            <a:r>
              <a:rPr lang="en-US" dirty="0"/>
              <a:t>All grant materials will be located on the Spark website. There will be links to the guidebook in Spanish and English along with links to the grant forms using Formsite. We will not be providing paper copies of the grant materials.  </a:t>
            </a:r>
          </a:p>
          <a:p>
            <a:endParaRPr lang="en-US" dirty="0"/>
          </a:p>
          <a:p>
            <a:r>
              <a:rPr lang="en-US" dirty="0"/>
              <a:t>We choose to do this because of the link that the Rural Early Learning Facility Improvement Grant has to Spark. </a:t>
            </a:r>
          </a:p>
          <a:p>
            <a:endParaRPr lang="en-US" dirty="0"/>
          </a:p>
          <a:p>
            <a:r>
              <a:rPr lang="en-US" dirty="0"/>
              <a:t>Because these forms are available on Formsite applicants will be able to save their progress as needed. </a:t>
            </a:r>
          </a:p>
          <a:p>
            <a:endParaRPr lang="en-US" dirty="0"/>
          </a:p>
          <a:p>
            <a:r>
              <a:rPr lang="en-US" dirty="0"/>
              <a:t>If an exemption is needed, grant documents will be available in hardcopy.</a:t>
            </a:r>
          </a:p>
        </p:txBody>
      </p:sp>
      <p:sp>
        <p:nvSpPr>
          <p:cNvPr id="4" name="Slide Number Placeholder 3"/>
          <p:cNvSpPr>
            <a:spLocks noGrp="1"/>
          </p:cNvSpPr>
          <p:nvPr>
            <p:ph type="sldNum" sz="quarter" idx="5"/>
          </p:nvPr>
        </p:nvSpPr>
        <p:spPr/>
        <p:txBody>
          <a:bodyPr/>
          <a:lstStyle/>
          <a:p>
            <a:fld id="{F8E46ACE-7A1D-48BB-8426-E6FEBCB2E5E9}" type="slidenum">
              <a:rPr lang="en-US" smtClean="0"/>
              <a:t>5</a:t>
            </a:fld>
            <a:endParaRPr lang="en-US"/>
          </a:p>
        </p:txBody>
      </p:sp>
    </p:spTree>
    <p:extLst>
      <p:ext uri="{BB962C8B-B14F-4D97-AF65-F5344CB8AC3E}">
        <p14:creationId xmlns:p14="http://schemas.microsoft.com/office/powerpoint/2010/main" val="1442077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PlusJakartaSans"/>
            </a:endParaRPr>
          </a:p>
          <a:p>
            <a:r>
              <a:rPr lang="en-US" b="0" i="0" dirty="0">
                <a:solidFill>
                  <a:srgbClr val="000000"/>
                </a:solidFill>
                <a:effectLst/>
                <a:latin typeface="PlusJakartaSans"/>
              </a:rPr>
              <a:t>Photo by Monstera: https://www.pexels.com/photo/amazed-woman-standing-with-textbooks-for-studies-6238133/</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6</a:t>
            </a:fld>
            <a:endParaRPr lang="en-US"/>
          </a:p>
        </p:txBody>
      </p:sp>
    </p:spTree>
    <p:extLst>
      <p:ext uri="{BB962C8B-B14F-4D97-AF65-F5344CB8AC3E}">
        <p14:creationId xmlns:p14="http://schemas.microsoft.com/office/powerpoint/2010/main" val="350946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Desafortunadamente, no todos los tipos de cuidado infantiles son elegibles para estos fondos. Los Head </a:t>
            </a:r>
            <a:r>
              <a:rPr lang="es-MX" noProof="0" dirty="0" err="1"/>
              <a:t>Starts</a:t>
            </a:r>
            <a:r>
              <a:rPr lang="es-MX" noProof="0" dirty="0"/>
              <a:t> y los distritos escolares no son elegibles.</a:t>
            </a:r>
          </a:p>
          <a:p>
            <a:endParaRPr lang="en-US" dirty="0"/>
          </a:p>
          <a:p>
            <a:r>
              <a:rPr lang="en-US" dirty="0"/>
              <a:t>Unfortunately, not all child care programs are eligible to apply for these grant funds. </a:t>
            </a:r>
          </a:p>
          <a:p>
            <a:r>
              <a:rPr lang="en-US" dirty="0"/>
              <a:t>Head starts and school district are not eligible</a:t>
            </a:r>
          </a:p>
        </p:txBody>
      </p:sp>
      <p:sp>
        <p:nvSpPr>
          <p:cNvPr id="4" name="Slide Number Placeholder 3"/>
          <p:cNvSpPr>
            <a:spLocks noGrp="1"/>
          </p:cNvSpPr>
          <p:nvPr>
            <p:ph type="sldNum" sz="quarter" idx="5"/>
          </p:nvPr>
        </p:nvSpPr>
        <p:spPr/>
        <p:txBody>
          <a:bodyPr/>
          <a:lstStyle/>
          <a:p>
            <a:fld id="{0DEFA207-8CB9-40B2-8CBD-9637B40E2A47}" type="slidenum">
              <a:rPr lang="en-US" smtClean="0"/>
              <a:t>7</a:t>
            </a:fld>
            <a:endParaRPr lang="en-US"/>
          </a:p>
        </p:txBody>
      </p:sp>
    </p:spTree>
    <p:extLst>
      <p:ext uri="{BB962C8B-B14F-4D97-AF65-F5344CB8AC3E}">
        <p14:creationId xmlns:p14="http://schemas.microsoft.com/office/powerpoint/2010/main" val="2556829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1200"/>
              </a:spcBef>
              <a:spcAft>
                <a:spcPts val="0"/>
              </a:spcAft>
              <a:buFont typeface="+mj-lt"/>
              <a:buNone/>
            </a:pPr>
            <a:r>
              <a:rPr lang="es-MX" sz="1050" i="0" noProof="0" dirty="0">
                <a:effectLst/>
                <a:latin typeface="Calibri" panose="020F0502020204030204" pitchFamily="34" charset="0"/>
                <a:ea typeface="Times New Roman" panose="02020603050405020304" pitchFamily="18" charset="0"/>
                <a:cs typeface="Times New Roman" panose="02020603050405020304" pitchFamily="18" charset="0"/>
              </a:rPr>
              <a:t>Ahora los requisitos de elegibilidad (</a:t>
            </a:r>
            <a:r>
              <a:rPr lang="es-MX" sz="1050" i="0" noProof="0" dirty="0" err="1">
                <a:effectLst/>
                <a:latin typeface="Calibri" panose="020F0502020204030204" pitchFamily="34" charset="0"/>
                <a:ea typeface="Times New Roman" panose="02020603050405020304" pitchFamily="18" charset="0"/>
                <a:cs typeface="Times New Roman" panose="02020603050405020304" pitchFamily="18" charset="0"/>
              </a:rPr>
              <a:t>read</a:t>
            </a:r>
            <a:r>
              <a:rPr lang="es-MX" sz="1050" i="0" noProof="0" dirty="0">
                <a:effectLst/>
                <a:latin typeface="Calibri" panose="020F0502020204030204" pitchFamily="34" charset="0"/>
                <a:ea typeface="Times New Roman" panose="02020603050405020304" pitchFamily="18" charset="0"/>
                <a:cs typeface="Times New Roman" panose="02020603050405020304" pitchFamily="18" charset="0"/>
              </a:rPr>
              <a:t> </a:t>
            </a:r>
            <a:r>
              <a:rPr lang="es-MX" sz="1050" i="0" noProof="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es-MX" sz="1050" i="0" noProof="0" dirty="0">
                <a:effectLst/>
                <a:latin typeface="Calibri" panose="020F0502020204030204" pitchFamily="34" charset="0"/>
                <a:ea typeface="Times New Roman" panose="02020603050405020304" pitchFamily="18" charset="0"/>
                <a:cs typeface="Times New Roman" panose="02020603050405020304" pitchFamily="18" charset="0"/>
              </a:rPr>
              <a:t> </a:t>
            </a:r>
            <a:r>
              <a:rPr lang="es-MX" sz="1050" i="0" noProof="0" dirty="0" err="1">
                <a:effectLst/>
                <a:latin typeface="Calibri" panose="020F0502020204030204" pitchFamily="34" charset="0"/>
                <a:ea typeface="Times New Roman" panose="02020603050405020304" pitchFamily="18" charset="0"/>
                <a:cs typeface="Times New Roman" panose="02020603050405020304" pitchFamily="18" charset="0"/>
              </a:rPr>
              <a:t>list</a:t>
            </a:r>
            <a:r>
              <a:rPr lang="es-MX" sz="1050" i="0" noProof="0" dirty="0">
                <a:effectLst/>
                <a:latin typeface="Calibri" panose="020F0502020204030204" pitchFamily="34" charset="0"/>
                <a:ea typeface="Times New Roman" panose="02020603050405020304" pitchFamily="18" charset="0"/>
                <a:cs typeface="Times New Roman" panose="02020603050405020304" pitchFamily="18" charset="0"/>
              </a:rPr>
              <a:t>)</a:t>
            </a:r>
          </a:p>
          <a:p>
            <a:pPr marL="0" marR="0" lvl="0" indent="0">
              <a:spcBef>
                <a:spcPts val="1200"/>
              </a:spcBef>
              <a:spcAft>
                <a:spcPts val="0"/>
              </a:spcAft>
              <a:buFont typeface="+mj-lt"/>
              <a:buNone/>
            </a:pPr>
            <a:r>
              <a:rPr lang="es-ES" sz="1050" i="1" dirty="0">
                <a:effectLst/>
                <a:latin typeface="Calibri" panose="020F0502020204030204" pitchFamily="34" charset="0"/>
                <a:ea typeface="DengXian" panose="02010600030101010101" pitchFamily="2" charset="-122"/>
                <a:cs typeface="Times New Roman" panose="02020603050405020304" pitchFamily="18" charset="0"/>
              </a:rPr>
              <a:t>Los servicios a tiempo completa y durante todo el año se definen como un mínimo de seis horas al día, cinco días a la semana, menos los cierres previstos por fiestas importantes, etc.</a:t>
            </a:r>
          </a:p>
          <a:p>
            <a:pPr marL="0" marR="0" lvl="0" indent="0">
              <a:spcBef>
                <a:spcPts val="1200"/>
              </a:spcBef>
              <a:spcAft>
                <a:spcPts val="0"/>
              </a:spcAft>
              <a:buFont typeface="+mj-lt"/>
              <a:buNone/>
            </a:pPr>
            <a:endParaRPr lang="es-ES" sz="1050" i="1" noProof="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spcBef>
                <a:spcPts val="1200"/>
              </a:spcBef>
              <a:spcAft>
                <a:spcPts val="0"/>
              </a:spcAft>
              <a:buFont typeface="+mj-lt"/>
              <a:buNone/>
            </a:pPr>
            <a:r>
              <a:rPr lang="es-ES" sz="1050" i="0" noProof="0" dirty="0">
                <a:effectLst/>
                <a:latin typeface="Calibri" panose="020F0502020204030204" pitchFamily="34" charset="0"/>
                <a:ea typeface="DengXian" panose="02010600030101010101" pitchFamily="2" charset="-122"/>
                <a:cs typeface="Times New Roman" panose="02020603050405020304" pitchFamily="18" charset="0"/>
              </a:rPr>
              <a:t>Si elige a participar en esta beca, debe poder comunicarse  por correo electrónico y responder al correo electrónico.</a:t>
            </a:r>
          </a:p>
          <a:p>
            <a:pPr marL="0" marR="0" lvl="0" indent="0">
              <a:spcBef>
                <a:spcPts val="1200"/>
              </a:spcBef>
              <a:spcAft>
                <a:spcPts val="0"/>
              </a:spcAft>
              <a:buFont typeface="+mj-lt"/>
              <a:buNone/>
            </a:pPr>
            <a:endParaRPr lang="es-ES" sz="1050" i="0" noProof="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spcBef>
                <a:spcPts val="1200"/>
              </a:spcBef>
              <a:spcAft>
                <a:spcPts val="0"/>
              </a:spcAft>
              <a:buFont typeface="+mj-lt"/>
              <a:buNone/>
            </a:pPr>
            <a:r>
              <a:rPr lang="es-ES" sz="1050" i="0" noProof="0" dirty="0">
                <a:effectLst/>
                <a:latin typeface="Calibri" panose="020F0502020204030204" pitchFamily="34" charset="0"/>
                <a:ea typeface="DengXian" panose="02010600030101010101" pitchFamily="2" charset="-122"/>
                <a:cs typeface="Times New Roman" panose="02020603050405020304" pitchFamily="18" charset="0"/>
              </a:rPr>
              <a:t>La comunicación es vital en este tipo de beca, donde un proyecto puede cambiar muchas veces antes de que reciba los fondos</a:t>
            </a:r>
          </a:p>
          <a:p>
            <a:pPr marL="0" marR="0" lvl="0" indent="0">
              <a:spcBef>
                <a:spcPts val="1200"/>
              </a:spcBef>
              <a:spcAft>
                <a:spcPts val="0"/>
              </a:spcAft>
              <a:buFont typeface="+mj-lt"/>
              <a:buNone/>
            </a:pPr>
            <a:endParaRPr lang="es-ES" sz="1050" i="0" noProof="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spcBef>
                <a:spcPts val="1200"/>
              </a:spcBef>
              <a:spcAft>
                <a:spcPts val="0"/>
              </a:spcAft>
              <a:buFont typeface="+mj-lt"/>
              <a:buNone/>
            </a:pPr>
            <a:r>
              <a:rPr lang="es-ES" sz="1050" i="0" noProof="0" dirty="0">
                <a:effectLst/>
                <a:latin typeface="Calibri" panose="020F0502020204030204" pitchFamily="34" charset="0"/>
                <a:ea typeface="DengXian" panose="02010600030101010101" pitchFamily="2" charset="-122"/>
                <a:cs typeface="Times New Roman" panose="02020603050405020304" pitchFamily="18" charset="0"/>
              </a:rPr>
              <a:t>Los </a:t>
            </a:r>
            <a:r>
              <a:rPr lang="es-ES" sz="1050" i="0" noProof="0" dirty="0" err="1">
                <a:effectLst/>
                <a:latin typeface="Calibri" panose="020F0502020204030204" pitchFamily="34" charset="0"/>
                <a:ea typeface="DengXian" panose="02010600030101010101" pitchFamily="2" charset="-122"/>
                <a:cs typeface="Times New Roman" panose="02020603050405020304" pitchFamily="18" charset="0"/>
              </a:rPr>
              <a:t>Relief</a:t>
            </a:r>
            <a:r>
              <a:rPr lang="es-ES" sz="1050" i="0" noProof="0" dirty="0">
                <a:effectLst/>
                <a:latin typeface="Calibri" panose="020F0502020204030204" pitchFamily="34" charset="0"/>
                <a:ea typeface="DengXian" panose="02010600030101010101" pitchFamily="2" charset="-122"/>
                <a:cs typeface="Times New Roman" panose="02020603050405020304" pitchFamily="18" charset="0"/>
              </a:rPr>
              <a:t> </a:t>
            </a:r>
            <a:r>
              <a:rPr lang="es-ES" sz="1050" i="0" noProof="0" dirty="0" err="1">
                <a:effectLst/>
                <a:latin typeface="Calibri" panose="020F0502020204030204" pitchFamily="34" charset="0"/>
                <a:ea typeface="DengXian" panose="02010600030101010101" pitchFamily="2" charset="-122"/>
                <a:cs typeface="Times New Roman" panose="02020603050405020304" pitchFamily="18" charset="0"/>
              </a:rPr>
              <a:t>nurseries</a:t>
            </a:r>
            <a:r>
              <a:rPr lang="es-ES" sz="1050" i="0" noProof="0" dirty="0">
                <a:effectLst/>
                <a:latin typeface="Calibri" panose="020F0502020204030204" pitchFamily="34" charset="0"/>
                <a:ea typeface="DengXian" panose="02010600030101010101" pitchFamily="2" charset="-122"/>
                <a:cs typeface="Times New Roman" panose="02020603050405020304" pitchFamily="18" charset="0"/>
              </a:rPr>
              <a:t> son elegibles para estos fondos</a:t>
            </a:r>
            <a:endParaRPr lang="es-MX" sz="1050" i="0" noProof="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spcBef>
                <a:spcPts val="1200"/>
              </a:spcBef>
              <a:spcAft>
                <a:spcPts val="0"/>
              </a:spcAft>
              <a:buFont typeface="+mj-lt"/>
              <a:buNone/>
            </a:pPr>
            <a:endParaRPr lang="en-US" sz="1050" i="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spcBef>
                <a:spcPts val="1200"/>
              </a:spcBef>
              <a:spcAft>
                <a:spcPts val="0"/>
              </a:spcAft>
              <a:buFont typeface="+mj-lt"/>
              <a:buNone/>
            </a:pPr>
            <a:r>
              <a:rPr lang="en-US" sz="1050" i="0" dirty="0">
                <a:effectLst/>
                <a:latin typeface="Calibri" panose="020F0502020204030204" pitchFamily="34" charset="0"/>
                <a:ea typeface="Times New Roman" panose="02020603050405020304" pitchFamily="18" charset="0"/>
                <a:cs typeface="Times New Roman" panose="02020603050405020304" pitchFamily="18" charset="0"/>
              </a:rPr>
              <a:t>Now to the eligibility requirements</a:t>
            </a:r>
          </a:p>
          <a:p>
            <a:pPr marL="0" marR="0" lvl="0" indent="0">
              <a:spcBef>
                <a:spcPts val="1200"/>
              </a:spcBef>
              <a:spcAft>
                <a:spcPts val="0"/>
              </a:spcAft>
              <a:buFont typeface="+mj-lt"/>
              <a:buNone/>
            </a:pPr>
            <a:r>
              <a:rPr lang="en-US" sz="1050" i="1" dirty="0">
                <a:effectLst/>
                <a:latin typeface="Calibri" panose="020F0502020204030204" pitchFamily="34" charset="0"/>
                <a:ea typeface="Times New Roman" panose="02020603050405020304" pitchFamily="18" charset="0"/>
                <a:cs typeface="Times New Roman" panose="02020603050405020304" pitchFamily="18" charset="0"/>
              </a:rPr>
              <a:t>Full-day, full-year services are defined as at least six hours per day, five days per week, minus planned closures for major holidays, etc. </a:t>
            </a:r>
          </a:p>
          <a:p>
            <a:pPr marL="0" marR="0" lvl="0" indent="0">
              <a:spcBef>
                <a:spcPts val="1200"/>
              </a:spcBef>
              <a:spcAft>
                <a:spcPts val="0"/>
              </a:spcAft>
              <a:buFont typeface="+mj-lt"/>
              <a:buNone/>
            </a:pPr>
            <a:endParaRPr lang="en-US" sz="1050" b="0" i="1" dirty="0">
              <a:solidFill>
                <a:srgbClr val="000000"/>
              </a:solidFill>
              <a:effectLst/>
              <a:latin typeface="Calibri" panose="020F0502020204030204" pitchFamily="34" charset="0"/>
              <a:cs typeface="Times New Roman" panose="02020603050405020304" pitchFamily="18" charset="0"/>
            </a:endParaRPr>
          </a:p>
          <a:p>
            <a:pPr marL="0" marR="0" lvl="0" indent="0">
              <a:spcBef>
                <a:spcPts val="1200"/>
              </a:spcBef>
              <a:spcAft>
                <a:spcPts val="0"/>
              </a:spcAft>
              <a:buFont typeface="+mj-lt"/>
              <a:buNone/>
            </a:pPr>
            <a:r>
              <a:rPr lang="en-US" sz="1050" b="0" i="0" dirty="0">
                <a:solidFill>
                  <a:srgbClr val="000000"/>
                </a:solidFill>
                <a:effectLst/>
                <a:latin typeface="Calibri" panose="020F0502020204030204" pitchFamily="34" charset="0"/>
                <a:cs typeface="Times New Roman" panose="02020603050405020304" pitchFamily="18" charset="0"/>
              </a:rPr>
              <a:t>IF you choose to participate in this grant, you must be able to communicate via email and respond to email.</a:t>
            </a:r>
          </a:p>
          <a:p>
            <a:pPr marL="0" marR="0" lvl="0" indent="0">
              <a:spcBef>
                <a:spcPts val="1200"/>
              </a:spcBef>
              <a:spcAft>
                <a:spcPts val="0"/>
              </a:spcAft>
              <a:buFont typeface="+mj-lt"/>
              <a:buNone/>
            </a:pPr>
            <a:endParaRPr lang="en-US" sz="1050" b="0" i="0" dirty="0">
              <a:solidFill>
                <a:srgbClr val="000000"/>
              </a:solidFill>
              <a:effectLst/>
              <a:latin typeface="Calibri" panose="020F0502020204030204" pitchFamily="34" charset="0"/>
              <a:cs typeface="Times New Roman" panose="02020603050405020304" pitchFamily="18" charset="0"/>
            </a:endParaRPr>
          </a:p>
          <a:p>
            <a:pPr marL="0" marR="0" lvl="0" indent="0">
              <a:spcBef>
                <a:spcPts val="1200"/>
              </a:spcBef>
              <a:spcAft>
                <a:spcPts val="0"/>
              </a:spcAft>
              <a:buFont typeface="+mj-lt"/>
              <a:buNone/>
            </a:pPr>
            <a:r>
              <a:rPr lang="en-US" sz="1050" b="0" i="0" dirty="0">
                <a:solidFill>
                  <a:srgbClr val="000000"/>
                </a:solidFill>
                <a:effectLst/>
                <a:latin typeface="Calibri" panose="020F0502020204030204" pitchFamily="34" charset="0"/>
                <a:cs typeface="Times New Roman" panose="02020603050405020304" pitchFamily="18" charset="0"/>
              </a:rPr>
              <a:t>Communication is vital in a grant like this where a project can go through many changes before you receive funding</a:t>
            </a:r>
          </a:p>
          <a:p>
            <a:pPr marL="0" marR="0" lvl="0" indent="0">
              <a:spcBef>
                <a:spcPts val="1200"/>
              </a:spcBef>
              <a:spcAft>
                <a:spcPts val="0"/>
              </a:spcAft>
              <a:buFont typeface="+mj-lt"/>
              <a:buNone/>
            </a:pPr>
            <a:endParaRPr lang="en-US" sz="1050" b="0" i="0" dirty="0">
              <a:solidFill>
                <a:srgbClr val="000000"/>
              </a:solidFill>
              <a:effectLst/>
              <a:latin typeface="Calibri" panose="020F0502020204030204" pitchFamily="34" charset="0"/>
              <a:cs typeface="Times New Roman" panose="02020603050405020304" pitchFamily="18" charset="0"/>
            </a:endParaRPr>
          </a:p>
          <a:p>
            <a:pPr marL="0" marR="0" lvl="0" indent="0">
              <a:spcBef>
                <a:spcPts val="1200"/>
              </a:spcBef>
              <a:spcAft>
                <a:spcPts val="0"/>
              </a:spcAft>
              <a:buFont typeface="+mj-lt"/>
              <a:buNone/>
            </a:pPr>
            <a:r>
              <a:rPr lang="en-US" sz="1050" b="0" i="0" dirty="0">
                <a:solidFill>
                  <a:srgbClr val="000000"/>
                </a:solidFill>
                <a:effectLst/>
                <a:latin typeface="Calibri" panose="020F0502020204030204" pitchFamily="34" charset="0"/>
                <a:cs typeface="Times New Roman" panose="02020603050405020304" pitchFamily="18" charset="0"/>
              </a:rPr>
              <a:t>Relief nurseries are the only programs that are eligible but don’t need to meet all the requirements</a:t>
            </a:r>
            <a:endParaRPr lang="en-US" b="0" i="0" dirty="0">
              <a:solidFill>
                <a:srgbClr val="000000"/>
              </a:solidFill>
              <a:effectLst/>
              <a:latin typeface="PlusJakarta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PlusJakarta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PlusJakartaSans"/>
              </a:rPr>
              <a:t>Photo by Rene </a:t>
            </a:r>
            <a:r>
              <a:rPr lang="en-US" b="0" i="0" dirty="0" err="1">
                <a:solidFill>
                  <a:srgbClr val="000000"/>
                </a:solidFill>
                <a:effectLst/>
                <a:latin typeface="PlusJakartaSans"/>
              </a:rPr>
              <a:t>Asmussen</a:t>
            </a:r>
            <a:r>
              <a:rPr lang="en-US" b="0" i="0" dirty="0">
                <a:solidFill>
                  <a:srgbClr val="000000"/>
                </a:solidFill>
                <a:effectLst/>
                <a:latin typeface="PlusJakartaSans"/>
              </a:rPr>
              <a:t>: https://www.pexels.com/photo/house-renovation-3990359/</a:t>
            </a:r>
            <a:endParaRPr lang="en-US" dirty="0"/>
          </a:p>
          <a:p>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8</a:t>
            </a:fld>
            <a:endParaRPr lang="en-US"/>
          </a:p>
        </p:txBody>
      </p:sp>
    </p:spTree>
    <p:extLst>
      <p:ext uri="{BB962C8B-B14F-4D97-AF65-F5344CB8AC3E}">
        <p14:creationId xmlns:p14="http://schemas.microsoft.com/office/powerpoint/2010/main" val="2911846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panose="020F0502020204030204" pitchFamily="34" charset="0"/>
                <a:ea typeface="DengXian" panose="02010600030101010101" pitchFamily="2" charset="-122"/>
                <a:cs typeface="Times New Roman" panose="02020603050405020304" pitchFamily="18" charset="0"/>
              </a:rPr>
              <a:t>La construcción se define como el levantamiento de una instalación que no existe en la actualidad. Por ejemplo, la construcción de un nuevo edificio en la propiedad del programa de cuidado infantil.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EFA207-8CB9-40B2-8CBD-9637B40E2A47}" type="slidenum">
              <a:rPr lang="en-US" smtClean="0"/>
              <a:t>9</a:t>
            </a:fld>
            <a:endParaRPr lang="en-US"/>
          </a:p>
        </p:txBody>
      </p:sp>
    </p:spTree>
    <p:extLst>
      <p:ext uri="{BB962C8B-B14F-4D97-AF65-F5344CB8AC3E}">
        <p14:creationId xmlns:p14="http://schemas.microsoft.com/office/powerpoint/2010/main" val="235929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D6F1-710F-67E2-703A-62D14E93FC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72BC73-4D7E-9E48-EF11-52AD6F26D0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38AAA30E-CDFD-DDBB-C6EB-5AF441BBCF0F}"/>
              </a:ext>
            </a:extLst>
          </p:cNvPr>
          <p:cNvPicPr>
            <a:picLocks noChangeAspect="1"/>
          </p:cNvPicPr>
          <p:nvPr userDrawn="1"/>
        </p:nvPicPr>
        <p:blipFill>
          <a:blip r:embed="rId2"/>
          <a:stretch>
            <a:fillRect/>
          </a:stretch>
        </p:blipFill>
        <p:spPr>
          <a:xfrm>
            <a:off x="4655212" y="5584888"/>
            <a:ext cx="3287976" cy="1493439"/>
          </a:xfrm>
          <a:prstGeom prst="rect">
            <a:avLst/>
          </a:prstGeom>
        </p:spPr>
      </p:pic>
      <p:pic>
        <p:nvPicPr>
          <p:cNvPr id="10" name="Picture 9">
            <a:extLst>
              <a:ext uri="{FF2B5EF4-FFF2-40B4-BE49-F238E27FC236}">
                <a16:creationId xmlns:a16="http://schemas.microsoft.com/office/drawing/2014/main" id="{5CE9C91B-7437-1DA2-286C-46C0F6A37EB6}"/>
              </a:ext>
            </a:extLst>
          </p:cNvPr>
          <p:cNvPicPr>
            <a:picLocks noChangeAspect="1"/>
          </p:cNvPicPr>
          <p:nvPr userDrawn="1"/>
        </p:nvPicPr>
        <p:blipFill>
          <a:blip r:embed="rId3"/>
          <a:stretch>
            <a:fillRect/>
          </a:stretch>
        </p:blipFill>
        <p:spPr>
          <a:xfrm>
            <a:off x="0" y="5310218"/>
            <a:ext cx="3395973" cy="1628360"/>
          </a:xfrm>
          <a:prstGeom prst="rect">
            <a:avLst/>
          </a:prstGeom>
        </p:spPr>
      </p:pic>
    </p:spTree>
    <p:extLst>
      <p:ext uri="{BB962C8B-B14F-4D97-AF65-F5344CB8AC3E}">
        <p14:creationId xmlns:p14="http://schemas.microsoft.com/office/powerpoint/2010/main" val="3768125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CD8A-2410-2F0E-0217-D137D5905F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1A4145-BCF9-2226-022B-EF88CF56C0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C0856-81DC-DA8D-8159-EA53A2225735}"/>
              </a:ext>
            </a:extLst>
          </p:cNvPr>
          <p:cNvSpPr>
            <a:spLocks noGrp="1"/>
          </p:cNvSpPr>
          <p:nvPr>
            <p:ph type="dt" sz="half" idx="10"/>
          </p:nvPr>
        </p:nvSpPr>
        <p:spPr>
          <a:xfrm>
            <a:off x="838200" y="6356350"/>
            <a:ext cx="2743200" cy="365125"/>
          </a:xfrm>
          <a:prstGeom prst="rect">
            <a:avLst/>
          </a:prstGeom>
        </p:spPr>
        <p:txBody>
          <a:bodyPr/>
          <a:lstStyle/>
          <a:p>
            <a:fld id="{54FE1776-0B3E-6C4E-8302-6AF5CFD05A85}" type="datetimeFigureOut">
              <a:rPr lang="en-US" smtClean="0"/>
              <a:t>4/27/2023</a:t>
            </a:fld>
            <a:endParaRPr lang="en-US"/>
          </a:p>
        </p:txBody>
      </p:sp>
      <p:sp>
        <p:nvSpPr>
          <p:cNvPr id="5" name="Footer Placeholder 4">
            <a:extLst>
              <a:ext uri="{FF2B5EF4-FFF2-40B4-BE49-F238E27FC236}">
                <a16:creationId xmlns:a16="http://schemas.microsoft.com/office/drawing/2014/main" id="{EF1239AA-19B7-40B2-CCDD-A495DAB1F3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4EF187-FF24-4D36-6789-5D00EDB18477}"/>
              </a:ext>
            </a:extLst>
          </p:cNvPr>
          <p:cNvSpPr>
            <a:spLocks noGrp="1"/>
          </p:cNvSpPr>
          <p:nvPr>
            <p:ph type="sldNum" sz="quarter" idx="12"/>
          </p:nvPr>
        </p:nvSpPr>
        <p:spPr>
          <a:xfrm>
            <a:off x="8610600" y="6356350"/>
            <a:ext cx="2743200" cy="365125"/>
          </a:xfrm>
          <a:prstGeom prst="rect">
            <a:avLst/>
          </a:prstGeom>
        </p:spPr>
        <p:txBody>
          <a:bodyPr/>
          <a:lstStyle/>
          <a:p>
            <a:fld id="{DC73A56D-D3FD-DD4C-83B3-6B63DA518DBF}" type="slidenum">
              <a:rPr lang="en-US" smtClean="0"/>
              <a:t>‹#›</a:t>
            </a:fld>
            <a:endParaRPr lang="en-US"/>
          </a:p>
        </p:txBody>
      </p:sp>
    </p:spTree>
    <p:extLst>
      <p:ext uri="{BB962C8B-B14F-4D97-AF65-F5344CB8AC3E}">
        <p14:creationId xmlns:p14="http://schemas.microsoft.com/office/powerpoint/2010/main" val="317627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1874EF-6579-8DF1-1159-FC8C260AA801}"/>
              </a:ext>
            </a:extLst>
          </p:cNvPr>
          <p:cNvSpPr>
            <a:spLocks noGrp="1"/>
          </p:cNvSpPr>
          <p:nvPr>
            <p:ph type="title" orient="vert"/>
          </p:nvPr>
        </p:nvSpPr>
        <p:spPr>
          <a:xfrm>
            <a:off x="8724900" y="365125"/>
            <a:ext cx="2628900" cy="50682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F61D23-74B3-8B8A-815A-39CB6B77433E}"/>
              </a:ext>
            </a:extLst>
          </p:cNvPr>
          <p:cNvSpPr>
            <a:spLocks noGrp="1"/>
          </p:cNvSpPr>
          <p:nvPr>
            <p:ph type="body" orient="vert" idx="1"/>
          </p:nvPr>
        </p:nvSpPr>
        <p:spPr>
          <a:xfrm>
            <a:off x="838200" y="365125"/>
            <a:ext cx="7734300" cy="50682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8353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76C32-467E-7988-9FBD-7C1C24DAF6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46775D-9155-823C-F335-B639087E00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29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E98C-0755-A3E3-8AA3-475FCDD5AA67}"/>
              </a:ext>
            </a:extLst>
          </p:cNvPr>
          <p:cNvSpPr>
            <a:spLocks noGrp="1"/>
          </p:cNvSpPr>
          <p:nvPr>
            <p:ph type="title"/>
          </p:nvPr>
        </p:nvSpPr>
        <p:spPr>
          <a:xfrm>
            <a:off x="937867" y="57626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0F599-C48E-3DB4-5826-ED0AF35A502A}"/>
              </a:ext>
            </a:extLst>
          </p:cNvPr>
          <p:cNvSpPr>
            <a:spLocks noGrp="1"/>
          </p:cNvSpPr>
          <p:nvPr>
            <p:ph type="body" idx="1"/>
          </p:nvPr>
        </p:nvSpPr>
        <p:spPr>
          <a:xfrm>
            <a:off x="937867" y="364855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99602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BEAB7-7E29-A912-60BF-2D86C96FF7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D5C6DD-5472-8349-E4EA-97A6AF4E3817}"/>
              </a:ext>
            </a:extLst>
          </p:cNvPr>
          <p:cNvSpPr>
            <a:spLocks noGrp="1"/>
          </p:cNvSpPr>
          <p:nvPr>
            <p:ph sz="half" idx="1"/>
          </p:nvPr>
        </p:nvSpPr>
        <p:spPr>
          <a:xfrm>
            <a:off x="838200" y="1825625"/>
            <a:ext cx="5181600" cy="3674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20F2A2-24A4-F445-B7D3-756E6EAD627E}"/>
              </a:ext>
            </a:extLst>
          </p:cNvPr>
          <p:cNvSpPr>
            <a:spLocks noGrp="1"/>
          </p:cNvSpPr>
          <p:nvPr>
            <p:ph sz="half" idx="2"/>
          </p:nvPr>
        </p:nvSpPr>
        <p:spPr>
          <a:xfrm>
            <a:off x="6172200" y="1825625"/>
            <a:ext cx="5181600" cy="3674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781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72C83-9232-6360-D76A-38CF9D256B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C87C9F-04CF-F0F1-1BB1-AD5B54E777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AB2B41-460B-B8EB-4E89-611FB31594C4}"/>
              </a:ext>
            </a:extLst>
          </p:cNvPr>
          <p:cNvSpPr>
            <a:spLocks noGrp="1"/>
          </p:cNvSpPr>
          <p:nvPr>
            <p:ph sz="half" idx="2"/>
          </p:nvPr>
        </p:nvSpPr>
        <p:spPr>
          <a:xfrm>
            <a:off x="839788" y="2505075"/>
            <a:ext cx="5157787" cy="2981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DC8C9F-612B-4638-8E86-1335BD0D94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62711D-0391-03BF-EE0A-B83CF9BFAFF7}"/>
              </a:ext>
            </a:extLst>
          </p:cNvPr>
          <p:cNvSpPr>
            <a:spLocks noGrp="1"/>
          </p:cNvSpPr>
          <p:nvPr>
            <p:ph sz="quarter" idx="4"/>
          </p:nvPr>
        </p:nvSpPr>
        <p:spPr>
          <a:xfrm>
            <a:off x="6172200" y="2505075"/>
            <a:ext cx="5183188" cy="2981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377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12525-E85B-12FA-7F2F-F80C899078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250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632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B353-0F71-1992-31D9-D592B596A0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1AF3A0-9FD3-7039-387D-D5372408141B}"/>
              </a:ext>
            </a:extLst>
          </p:cNvPr>
          <p:cNvSpPr>
            <a:spLocks noGrp="1"/>
          </p:cNvSpPr>
          <p:nvPr>
            <p:ph idx="1"/>
          </p:nvPr>
        </p:nvSpPr>
        <p:spPr>
          <a:xfrm>
            <a:off x="5183188" y="987425"/>
            <a:ext cx="6172200" cy="44989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53E196-1494-1E2B-2E3C-458DBEC7B621}"/>
              </a:ext>
            </a:extLst>
          </p:cNvPr>
          <p:cNvSpPr>
            <a:spLocks noGrp="1"/>
          </p:cNvSpPr>
          <p:nvPr>
            <p:ph type="body" sz="half" idx="2"/>
          </p:nvPr>
        </p:nvSpPr>
        <p:spPr>
          <a:xfrm>
            <a:off x="839788" y="2057400"/>
            <a:ext cx="3932237" cy="3429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46580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0A85-81AD-CBC4-7BF4-38994A674B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CF798A-4BC8-F850-FC26-22919D85A12C}"/>
              </a:ext>
            </a:extLst>
          </p:cNvPr>
          <p:cNvSpPr>
            <a:spLocks noGrp="1"/>
          </p:cNvSpPr>
          <p:nvPr>
            <p:ph type="pic" idx="1"/>
          </p:nvPr>
        </p:nvSpPr>
        <p:spPr>
          <a:xfrm>
            <a:off x="5183188" y="987425"/>
            <a:ext cx="6172200" cy="45254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16E0E3-79F9-132F-89CA-5428900DA26E}"/>
              </a:ext>
            </a:extLst>
          </p:cNvPr>
          <p:cNvSpPr>
            <a:spLocks noGrp="1"/>
          </p:cNvSpPr>
          <p:nvPr>
            <p:ph type="body" sz="half" idx="2"/>
          </p:nvPr>
        </p:nvSpPr>
        <p:spPr>
          <a:xfrm>
            <a:off x="839788" y="2057400"/>
            <a:ext cx="3932237" cy="34555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50786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0">
              <a:srgbClr val="92A86F"/>
            </a:gs>
            <a:gs pos="93000">
              <a:srgbClr val="B0896D"/>
            </a:gs>
            <a:gs pos="65000">
              <a:srgbClr val="C49979"/>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588202-A314-83FB-0092-45F393F29A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6AC23-ED94-3B88-9ED7-C85B4DE415DD}"/>
              </a:ext>
            </a:extLst>
          </p:cNvPr>
          <p:cNvSpPr>
            <a:spLocks noGrp="1"/>
          </p:cNvSpPr>
          <p:nvPr>
            <p:ph type="body" idx="1"/>
          </p:nvPr>
        </p:nvSpPr>
        <p:spPr>
          <a:xfrm>
            <a:off x="838200" y="1825625"/>
            <a:ext cx="10515600" cy="34845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A1CE69A-06D9-5612-156D-793463C87A8B}"/>
              </a:ext>
            </a:extLst>
          </p:cNvPr>
          <p:cNvPicPr>
            <a:picLocks noChangeAspect="1"/>
          </p:cNvPicPr>
          <p:nvPr userDrawn="1"/>
        </p:nvPicPr>
        <p:blipFill>
          <a:blip r:embed="rId13"/>
          <a:stretch>
            <a:fillRect/>
          </a:stretch>
        </p:blipFill>
        <p:spPr>
          <a:xfrm>
            <a:off x="4655212" y="5584888"/>
            <a:ext cx="3287976" cy="1493439"/>
          </a:xfrm>
          <a:prstGeom prst="rect">
            <a:avLst/>
          </a:prstGeom>
        </p:spPr>
      </p:pic>
      <p:pic>
        <p:nvPicPr>
          <p:cNvPr id="9" name="Picture 8">
            <a:extLst>
              <a:ext uri="{FF2B5EF4-FFF2-40B4-BE49-F238E27FC236}">
                <a16:creationId xmlns:a16="http://schemas.microsoft.com/office/drawing/2014/main" id="{71216F53-7947-4A7C-11CA-029AB352C193}"/>
              </a:ext>
            </a:extLst>
          </p:cNvPr>
          <p:cNvPicPr>
            <a:picLocks noChangeAspect="1"/>
          </p:cNvPicPr>
          <p:nvPr userDrawn="1"/>
        </p:nvPicPr>
        <p:blipFill>
          <a:blip r:embed="rId14"/>
          <a:stretch>
            <a:fillRect/>
          </a:stretch>
        </p:blipFill>
        <p:spPr>
          <a:xfrm>
            <a:off x="0" y="5310218"/>
            <a:ext cx="3395973" cy="1628360"/>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720E0956-9C56-1AE7-4A41-3B88EEC43678}"/>
              </a:ext>
            </a:extLst>
          </p:cNvPr>
          <p:cNvPicPr>
            <a:picLocks noChangeAspect="1"/>
          </p:cNvPicPr>
          <p:nvPr userDrawn="1"/>
        </p:nvPicPr>
        <p:blipFill>
          <a:blip r:embed="rId15"/>
          <a:stretch>
            <a:fillRect/>
          </a:stretch>
        </p:blipFill>
        <p:spPr>
          <a:xfrm>
            <a:off x="8796029" y="5584888"/>
            <a:ext cx="3127630" cy="1138220"/>
          </a:xfrm>
          <a:prstGeom prst="rect">
            <a:avLst/>
          </a:prstGeom>
        </p:spPr>
      </p:pic>
    </p:spTree>
    <p:extLst>
      <p:ext uri="{BB962C8B-B14F-4D97-AF65-F5344CB8AC3E}">
        <p14:creationId xmlns:p14="http://schemas.microsoft.com/office/powerpoint/2010/main" val="218288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winegardnern@wou.edu"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C54E0-0C47-B880-5C6A-9A7933FD2F0A}"/>
              </a:ext>
            </a:extLst>
          </p:cNvPr>
          <p:cNvSpPr>
            <a:spLocks noGrp="1"/>
          </p:cNvSpPr>
          <p:nvPr>
            <p:ph type="ctrTitle"/>
          </p:nvPr>
        </p:nvSpPr>
        <p:spPr/>
        <p:txBody>
          <a:bodyPr>
            <a:normAutofit fontScale="90000"/>
          </a:bodyPr>
          <a:lstStyle/>
          <a:p>
            <a:r>
              <a:rPr lang="es-ES" sz="6000" dirty="0">
                <a:effectLst/>
                <a:latin typeface="Calibri" panose="020F0502020204030204" pitchFamily="34" charset="0"/>
                <a:ea typeface="DengXian" panose="02010600030101010101" pitchFamily="2" charset="-122"/>
                <a:cs typeface="Times New Roman" panose="02020603050405020304" pitchFamily="18" charset="0"/>
              </a:rPr>
              <a:t>Proyecto de Mejora de Instalaciones Rurales de Aprendizaje Temprano</a:t>
            </a:r>
            <a:endParaRPr lang="en-US" dirty="0"/>
          </a:p>
        </p:txBody>
      </p:sp>
      <p:sp>
        <p:nvSpPr>
          <p:cNvPr id="3" name="Subtitle 2">
            <a:extLst>
              <a:ext uri="{FF2B5EF4-FFF2-40B4-BE49-F238E27FC236}">
                <a16:creationId xmlns:a16="http://schemas.microsoft.com/office/drawing/2014/main" id="{FD765F78-CAE7-3377-196E-869D6389F055}"/>
              </a:ext>
            </a:extLst>
          </p:cNvPr>
          <p:cNvSpPr>
            <a:spLocks noGrp="1"/>
          </p:cNvSpPr>
          <p:nvPr>
            <p:ph type="subTitle" idx="1"/>
          </p:nvPr>
        </p:nvSpPr>
        <p:spPr/>
        <p:txBody>
          <a:bodyPr/>
          <a:lstStyle/>
          <a:p>
            <a:r>
              <a:rPr lang="es-MX" dirty="0"/>
              <a:t>Una introducción a este proyecto</a:t>
            </a:r>
          </a:p>
        </p:txBody>
      </p:sp>
    </p:spTree>
    <p:extLst>
      <p:ext uri="{BB962C8B-B14F-4D97-AF65-F5344CB8AC3E}">
        <p14:creationId xmlns:p14="http://schemas.microsoft.com/office/powerpoint/2010/main" val="1283734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A23C-4E92-96C3-5A71-819A4F84BF98}"/>
              </a:ext>
            </a:extLst>
          </p:cNvPr>
          <p:cNvSpPr>
            <a:spLocks noGrp="1"/>
          </p:cNvSpPr>
          <p:nvPr>
            <p:ph type="title"/>
          </p:nvPr>
        </p:nvSpPr>
        <p:spPr/>
        <p:txBody>
          <a:bodyPr/>
          <a:lstStyle/>
          <a:p>
            <a:r>
              <a:rPr lang="en-US" dirty="0"/>
              <a:t>RENOVACIÓN MAYOR </a:t>
            </a:r>
          </a:p>
        </p:txBody>
      </p:sp>
      <p:sp>
        <p:nvSpPr>
          <p:cNvPr id="3" name="Content Placeholder 2">
            <a:extLst>
              <a:ext uri="{FF2B5EF4-FFF2-40B4-BE49-F238E27FC236}">
                <a16:creationId xmlns:a16="http://schemas.microsoft.com/office/drawing/2014/main" id="{C45ABF04-0A0F-6AB6-9FCA-69484308B66B}"/>
              </a:ext>
            </a:extLst>
          </p:cNvPr>
          <p:cNvSpPr>
            <a:spLocks noGrp="1"/>
          </p:cNvSpPr>
          <p:nvPr>
            <p:ph idx="1"/>
          </p:nvPr>
        </p:nvSpPr>
        <p:spPr/>
        <p:txBody>
          <a:bodyPr/>
          <a:lstStyle/>
          <a:p>
            <a:r>
              <a:rPr lang="en-US" dirty="0" err="1"/>
              <a:t>Cambios</a:t>
            </a:r>
            <a:r>
              <a:rPr lang="en-US" dirty="0"/>
              <a:t> </a:t>
            </a:r>
            <a:r>
              <a:rPr lang="en-US" dirty="0" err="1"/>
              <a:t>estructurales</a:t>
            </a:r>
            <a:r>
              <a:rPr lang="en-US" dirty="0"/>
              <a:t> </a:t>
            </a:r>
          </a:p>
          <a:p>
            <a:r>
              <a:rPr lang="es-ES" dirty="0"/>
              <a:t>Una alteración extensiva de una instalación </a:t>
            </a:r>
            <a:endParaRPr lang="en-US" dirty="0"/>
          </a:p>
        </p:txBody>
      </p:sp>
    </p:spTree>
    <p:extLst>
      <p:ext uri="{BB962C8B-B14F-4D97-AF65-F5344CB8AC3E}">
        <p14:creationId xmlns:p14="http://schemas.microsoft.com/office/powerpoint/2010/main" val="340108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E1500-C441-714F-0219-50663A658CC4}"/>
              </a:ext>
            </a:extLst>
          </p:cNvPr>
          <p:cNvSpPr>
            <a:spLocks noGrp="1"/>
          </p:cNvSpPr>
          <p:nvPr>
            <p:ph type="title"/>
          </p:nvPr>
        </p:nvSpPr>
        <p:spPr/>
        <p:txBody>
          <a:bodyPr/>
          <a:lstStyle/>
          <a:p>
            <a:r>
              <a:rPr lang="en-US" dirty="0"/>
              <a:t>RENOVACIÓN MENOR (Interior) </a:t>
            </a:r>
          </a:p>
        </p:txBody>
      </p:sp>
      <p:sp>
        <p:nvSpPr>
          <p:cNvPr id="3" name="Content Placeholder 2">
            <a:extLst>
              <a:ext uri="{FF2B5EF4-FFF2-40B4-BE49-F238E27FC236}">
                <a16:creationId xmlns:a16="http://schemas.microsoft.com/office/drawing/2014/main" id="{C6453A36-9892-58CF-7007-1AB687D3BE13}"/>
              </a:ext>
            </a:extLst>
          </p:cNvPr>
          <p:cNvSpPr>
            <a:spLocks noGrp="1"/>
          </p:cNvSpPr>
          <p:nvPr>
            <p:ph idx="1"/>
          </p:nvPr>
        </p:nvSpPr>
        <p:spPr/>
        <p:txBody>
          <a:bodyPr>
            <a:normAutofit fontScale="85000" lnSpcReduction="20000"/>
          </a:bodyPr>
          <a:lstStyle/>
          <a:p>
            <a:r>
              <a:rPr lang="en-US" dirty="0" err="1"/>
              <a:t>Ejemplos</a:t>
            </a:r>
            <a:r>
              <a:rPr lang="en-US" dirty="0"/>
              <a:t> </a:t>
            </a:r>
            <a:r>
              <a:rPr lang="en-US" dirty="0" err="1"/>
              <a:t>interiores</a:t>
            </a:r>
            <a:r>
              <a:rPr lang="en-US" dirty="0"/>
              <a:t> son:</a:t>
            </a:r>
          </a:p>
          <a:p>
            <a:pPr lvl="1"/>
            <a:r>
              <a:rPr lang="es-ES" dirty="0"/>
              <a:t>Problemas de calefacción, refrigeración y/o ventilación</a:t>
            </a:r>
          </a:p>
          <a:p>
            <a:pPr lvl="1"/>
            <a:r>
              <a:rPr lang="es-ES" dirty="0"/>
              <a:t>Eliminación de pintura o tuberías de plomo </a:t>
            </a:r>
          </a:p>
          <a:p>
            <a:pPr lvl="1"/>
            <a:r>
              <a:rPr lang="es-ES" dirty="0"/>
              <a:t>Instalación de separadores de ambientes</a:t>
            </a:r>
          </a:p>
          <a:p>
            <a:pPr lvl="1"/>
            <a:r>
              <a:rPr lang="es-ES" dirty="0"/>
              <a:t>Instalación de fontanería adecuada a la edad, como inodoros y lavabos de tamaño infantil</a:t>
            </a:r>
          </a:p>
          <a:p>
            <a:pPr lvl="1"/>
            <a:r>
              <a:rPr lang="es-ES" dirty="0"/>
              <a:t>Instalación de estaciones para el lavado de manos </a:t>
            </a:r>
          </a:p>
          <a:p>
            <a:pPr lvl="1"/>
            <a:r>
              <a:rPr lang="es-ES" dirty="0"/>
              <a:t>Suelos </a:t>
            </a:r>
          </a:p>
          <a:p>
            <a:pPr lvl="1"/>
            <a:r>
              <a:rPr lang="es-ES" dirty="0"/>
              <a:t>Pintura </a:t>
            </a:r>
          </a:p>
          <a:p>
            <a:pPr lvl="1"/>
            <a:r>
              <a:rPr lang="es-ES" dirty="0"/>
              <a:t>Mitigación de fugas de agua (ventanas, goteras en el tejado, reparación de paneles de yeso)</a:t>
            </a:r>
          </a:p>
          <a:p>
            <a:pPr lvl="1"/>
            <a:r>
              <a:rPr lang="es-ES" dirty="0"/>
              <a:t>Equipamiento fijo (lavadoras, secadoras, refrigeradores, congeladores, lavavajillas, estufas)</a:t>
            </a:r>
          </a:p>
          <a:p>
            <a:pPr lvl="1"/>
            <a:r>
              <a:rPr lang="es-ES" dirty="0"/>
              <a:t>Almacenamiento</a:t>
            </a:r>
          </a:p>
          <a:p>
            <a:pPr lvl="1"/>
            <a:r>
              <a:rPr lang="es-ES" dirty="0"/>
              <a:t>Cuestiones identificadas por el departamento de licencias u otras agencias reguladores</a:t>
            </a:r>
          </a:p>
          <a:p>
            <a:pPr lvl="1"/>
            <a:endParaRPr lang="en-US" dirty="0"/>
          </a:p>
        </p:txBody>
      </p:sp>
    </p:spTree>
    <p:extLst>
      <p:ext uri="{BB962C8B-B14F-4D97-AF65-F5344CB8AC3E}">
        <p14:creationId xmlns:p14="http://schemas.microsoft.com/office/powerpoint/2010/main" val="1127160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04ED-48A4-5ABF-A9A7-C65730B2EA84}"/>
              </a:ext>
            </a:extLst>
          </p:cNvPr>
          <p:cNvSpPr>
            <a:spLocks noGrp="1"/>
          </p:cNvSpPr>
          <p:nvPr>
            <p:ph type="title"/>
          </p:nvPr>
        </p:nvSpPr>
        <p:spPr/>
        <p:txBody>
          <a:bodyPr/>
          <a:lstStyle/>
          <a:p>
            <a:r>
              <a:rPr lang="en-US" dirty="0"/>
              <a:t>RENOVACIÓN MENOR (Exterior) </a:t>
            </a:r>
          </a:p>
        </p:txBody>
      </p:sp>
      <p:sp>
        <p:nvSpPr>
          <p:cNvPr id="3" name="Content Placeholder 2">
            <a:extLst>
              <a:ext uri="{FF2B5EF4-FFF2-40B4-BE49-F238E27FC236}">
                <a16:creationId xmlns:a16="http://schemas.microsoft.com/office/drawing/2014/main" id="{83E4E7A5-4CC2-5B0F-36BF-900C0E3779FD}"/>
              </a:ext>
            </a:extLst>
          </p:cNvPr>
          <p:cNvSpPr>
            <a:spLocks noGrp="1"/>
          </p:cNvSpPr>
          <p:nvPr>
            <p:ph idx="1"/>
          </p:nvPr>
        </p:nvSpPr>
        <p:spPr/>
        <p:txBody>
          <a:bodyPr/>
          <a:lstStyle/>
          <a:p>
            <a:r>
              <a:rPr lang="en-US" dirty="0" err="1"/>
              <a:t>Ejemplos</a:t>
            </a:r>
            <a:r>
              <a:rPr lang="en-US" dirty="0"/>
              <a:t> </a:t>
            </a:r>
            <a:r>
              <a:rPr lang="en-US" dirty="0" err="1"/>
              <a:t>exteriores</a:t>
            </a:r>
            <a:r>
              <a:rPr lang="en-US" dirty="0"/>
              <a:t> son:</a:t>
            </a:r>
          </a:p>
          <a:p>
            <a:pPr lvl="1"/>
            <a:r>
              <a:rPr lang="es-ES" dirty="0"/>
              <a:t>Adquisición de equipo de juego para mejorar los espacios exteriores</a:t>
            </a:r>
          </a:p>
          <a:p>
            <a:pPr lvl="1"/>
            <a:r>
              <a:rPr lang="es-ES" dirty="0"/>
              <a:t>Crear un espacio exterior protegido a la intemperie </a:t>
            </a:r>
          </a:p>
          <a:p>
            <a:pPr lvl="1"/>
            <a:r>
              <a:rPr lang="es-ES" dirty="0"/>
              <a:t>Cercado/recinto de seguridad </a:t>
            </a:r>
          </a:p>
          <a:p>
            <a:pPr lvl="1"/>
            <a:r>
              <a:rPr lang="es-ES" dirty="0"/>
              <a:t>Almacenamiento</a:t>
            </a:r>
          </a:p>
          <a:p>
            <a:pPr lvl="1"/>
            <a:r>
              <a:rPr lang="es-ES" dirty="0"/>
              <a:t>Mejoras de la superficie (césped, moqueta exterior, arena, cemento, tarima)</a:t>
            </a:r>
            <a:endParaRPr lang="en-US" dirty="0"/>
          </a:p>
          <a:p>
            <a:pPr lvl="1"/>
            <a:endParaRPr lang="en-US" b="1" dirty="0"/>
          </a:p>
        </p:txBody>
      </p:sp>
    </p:spTree>
    <p:extLst>
      <p:ext uri="{BB962C8B-B14F-4D97-AF65-F5344CB8AC3E}">
        <p14:creationId xmlns:p14="http://schemas.microsoft.com/office/powerpoint/2010/main" val="2968144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F479B8F-C326-3015-9A64-4A827937699C}"/>
              </a:ext>
            </a:extLst>
          </p:cNvPr>
          <p:cNvGraphicFramePr/>
          <p:nvPr>
            <p:extLst>
              <p:ext uri="{D42A27DB-BD31-4B8C-83A1-F6EECF244321}">
                <p14:modId xmlns:p14="http://schemas.microsoft.com/office/powerpoint/2010/main" val="1317852216"/>
              </p:ext>
            </p:extLst>
          </p:nvPr>
        </p:nvGraphicFramePr>
        <p:xfrm>
          <a:off x="2032000" y="29436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3820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F479B8F-C326-3015-9A64-4A827937699C}"/>
              </a:ext>
            </a:extLst>
          </p:cNvPr>
          <p:cNvGraphicFramePr/>
          <p:nvPr>
            <p:extLst>
              <p:ext uri="{D42A27DB-BD31-4B8C-83A1-F6EECF244321}">
                <p14:modId xmlns:p14="http://schemas.microsoft.com/office/powerpoint/2010/main" val="1098921479"/>
              </p:ext>
            </p:extLst>
          </p:nvPr>
        </p:nvGraphicFramePr>
        <p:xfrm>
          <a:off x="2032000" y="29436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5563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31CE-364D-325B-0C0B-5594A847BE96}"/>
              </a:ext>
            </a:extLst>
          </p:cNvPr>
          <p:cNvSpPr>
            <a:spLocks noGrp="1"/>
          </p:cNvSpPr>
          <p:nvPr>
            <p:ph type="title"/>
          </p:nvPr>
        </p:nvSpPr>
        <p:spPr/>
        <p:txBody>
          <a:bodyPr/>
          <a:lstStyle/>
          <a:p>
            <a:r>
              <a:rPr lang="es-MX" dirty="0"/>
              <a:t>Historia de complimiento satisfactoria</a:t>
            </a:r>
            <a:endParaRPr lang="en-US" dirty="0"/>
          </a:p>
        </p:txBody>
      </p:sp>
      <p:sp>
        <p:nvSpPr>
          <p:cNvPr id="3" name="Content Placeholder 2">
            <a:extLst>
              <a:ext uri="{FF2B5EF4-FFF2-40B4-BE49-F238E27FC236}">
                <a16:creationId xmlns:a16="http://schemas.microsoft.com/office/drawing/2014/main" id="{039FFDA5-58F1-3AED-0B7D-6103BBE76AB8}"/>
              </a:ext>
            </a:extLst>
          </p:cNvPr>
          <p:cNvSpPr>
            <a:spLocks noGrp="1"/>
          </p:cNvSpPr>
          <p:nvPr>
            <p:ph idx="1"/>
          </p:nvPr>
        </p:nvSpPr>
        <p:spPr/>
        <p:txBody>
          <a:bodyPr>
            <a:normAutofit fontScale="77500" lnSpcReduction="20000"/>
          </a:bodyPr>
          <a:lstStyle/>
          <a:p>
            <a:r>
              <a:rPr lang="es-ES" sz="2800" dirty="0">
                <a:effectLst/>
                <a:latin typeface="Calibri" panose="020F0502020204030204" pitchFamily="34" charset="0"/>
                <a:ea typeface="DengXian" panose="02010600030101010101" pitchFamily="2" charset="-122"/>
                <a:cs typeface="Times New Roman" panose="02020603050405020304" pitchFamily="18" charset="0"/>
              </a:rPr>
              <a:t>Los programas con licencia que tiene tres o más hallazgos graves válidos en los últimos 24 meses no son elegibles </a:t>
            </a:r>
          </a:p>
          <a:p>
            <a:r>
              <a:rPr lang="es-ES" sz="2400" dirty="0">
                <a:effectLst/>
                <a:latin typeface="Calibri" panose="020F0502020204030204" pitchFamily="34" charset="0"/>
                <a:ea typeface="DengXian" panose="02010600030101010101" pitchFamily="2" charset="-122"/>
                <a:cs typeface="Times New Roman" panose="02020603050405020304" pitchFamily="18" charset="0"/>
              </a:rPr>
              <a:t>Los hallazgos graves válidos son incumplimientos que se clasifican como una o más de las siguientes cuestiones:</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p>
          <a:p>
            <a:pPr marL="342900" marR="0" lvl="0" indent="0">
              <a:lnSpc>
                <a:spcPct val="110000"/>
              </a:lnSpc>
              <a:spcBef>
                <a:spcPts val="500"/>
              </a:spcBef>
              <a:spcAft>
                <a:spcPts val="0"/>
              </a:spcAft>
              <a:buFont typeface="Symbol" panose="05050102010706020507" pitchFamily="18" charset="2"/>
              <a:buChar char=""/>
            </a:pPr>
            <a:r>
              <a:rPr lang="es-ES" sz="2000" dirty="0">
                <a:effectLst/>
                <a:latin typeface="Calibri" panose="020F0502020204030204" pitchFamily="34" charset="0"/>
                <a:ea typeface="DengXian" panose="02010600030101010101" pitchFamily="2" charset="-122"/>
                <a:cs typeface="Times New Roman" panose="02020603050405020304" pitchFamily="18" charset="0"/>
              </a:rPr>
              <a:t>Los niños se encuentran en peligro inminente.</a:t>
            </a:r>
            <a:endParaRPr lang="en-US" sz="20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0">
              <a:lnSpc>
                <a:spcPct val="110000"/>
              </a:lnSpc>
              <a:spcBef>
                <a:spcPts val="0"/>
              </a:spcBef>
              <a:spcAft>
                <a:spcPts val="0"/>
              </a:spcAft>
              <a:buFont typeface="Symbol" panose="05050102010706020507" pitchFamily="18" charset="2"/>
              <a:buChar char=""/>
            </a:pPr>
            <a:r>
              <a:rPr lang="es-ES" sz="2000" dirty="0">
                <a:effectLst/>
                <a:latin typeface="Calibri" panose="020F0502020204030204" pitchFamily="34" charset="0"/>
                <a:ea typeface="DengXian" panose="02010600030101010101" pitchFamily="2" charset="-122"/>
                <a:cs typeface="Times New Roman" panose="02020603050405020304" pitchFamily="18" charset="0"/>
              </a:rPr>
              <a:t>Atienden a más niños de los que se permiten por ley. </a:t>
            </a:r>
            <a:endParaRPr lang="en-US" sz="20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0">
              <a:lnSpc>
                <a:spcPct val="110000"/>
              </a:lnSpc>
              <a:spcBef>
                <a:spcPts val="0"/>
              </a:spcBef>
              <a:spcAft>
                <a:spcPts val="0"/>
              </a:spcAft>
              <a:buFont typeface="Symbol" panose="05050102010706020507" pitchFamily="18" charset="2"/>
              <a:buChar char=""/>
            </a:pPr>
            <a:r>
              <a:rPr lang="es-ES" sz="2000" dirty="0">
                <a:effectLst/>
                <a:latin typeface="Calibri" panose="020F0502020204030204" pitchFamily="34" charset="0"/>
                <a:ea typeface="DengXian" panose="02010600030101010101" pitchFamily="2" charset="-122"/>
                <a:cs typeface="Times New Roman" panose="02020603050405020304" pitchFamily="18" charset="0"/>
              </a:rPr>
              <a:t>Se utilizan castigos corporales u otras formas específicas de disciplina inadecuada. </a:t>
            </a:r>
            <a:endParaRPr lang="en-US" sz="20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0">
              <a:lnSpc>
                <a:spcPct val="110000"/>
              </a:lnSpc>
              <a:spcBef>
                <a:spcPts val="0"/>
              </a:spcBef>
              <a:spcAft>
                <a:spcPts val="0"/>
              </a:spcAft>
              <a:buFont typeface="Symbol" panose="05050102010706020507" pitchFamily="18" charset="2"/>
              <a:buChar char=""/>
            </a:pPr>
            <a:r>
              <a:rPr lang="es-ES" sz="2000" dirty="0">
                <a:effectLst/>
                <a:latin typeface="Calibri" panose="020F0502020204030204" pitchFamily="34" charset="0"/>
                <a:ea typeface="DengXian" panose="02010600030101010101" pitchFamily="2" charset="-122"/>
                <a:cs typeface="Times New Roman" panose="02020603050405020304" pitchFamily="18" charset="0"/>
              </a:rPr>
              <a:t>Los niños no están vigilados. </a:t>
            </a:r>
            <a:endParaRPr lang="en-US" sz="20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0">
              <a:lnSpc>
                <a:spcPct val="110000"/>
              </a:lnSpc>
              <a:spcBef>
                <a:spcPts val="0"/>
              </a:spcBef>
              <a:spcAft>
                <a:spcPts val="0"/>
              </a:spcAft>
              <a:buFont typeface="Symbol" panose="05050102010706020507" pitchFamily="18" charset="2"/>
              <a:buChar char=""/>
            </a:pPr>
            <a:r>
              <a:rPr lang="es-ES" sz="2000" dirty="0">
                <a:effectLst/>
                <a:latin typeface="Calibri" panose="020F0502020204030204" pitchFamily="34" charset="0"/>
                <a:ea typeface="DengXian" panose="02010600030101010101" pitchFamily="2" charset="-122"/>
                <a:cs typeface="Times New Roman" panose="02020603050405020304" pitchFamily="18" charset="0"/>
              </a:rPr>
              <a:t>Condiciones antihigiénicas extremas.</a:t>
            </a:r>
            <a:endParaRPr lang="en-US" sz="2000" dirty="0">
              <a:effectLst/>
              <a:latin typeface="Calibri" panose="020F0502020204030204" pitchFamily="34" charset="0"/>
              <a:ea typeface="DengXian" panose="02010600030101010101" pitchFamily="2" charset="-122"/>
              <a:cs typeface="Times New Roman" panose="02020603050405020304" pitchFamily="18" charset="0"/>
            </a:endParaRPr>
          </a:p>
          <a:p>
            <a:pPr marL="342900" indent="0">
              <a:lnSpc>
                <a:spcPct val="110000"/>
              </a:lnSpc>
              <a:spcBef>
                <a:spcPts val="0"/>
              </a:spcBef>
              <a:buFont typeface="Symbol" panose="05050102010706020507" pitchFamily="18" charset="2"/>
              <a:buChar char=""/>
            </a:pPr>
            <a:r>
              <a:rPr lang="es-ES" sz="2100" dirty="0">
                <a:latin typeface="Calibri" panose="020F0502020204030204" pitchFamily="34" charset="0"/>
                <a:ea typeface="DengXian" panose="02010600030101010101" pitchFamily="2" charset="-122"/>
                <a:cs typeface="Times New Roman" panose="02020603050405020304" pitchFamily="18" charset="0"/>
              </a:rPr>
              <a:t>Se encuentran presentes múltiples o graves peligros de incendio o que atentan contra la salud y/o la seguridad. </a:t>
            </a:r>
            <a:endParaRPr lang="en-US" sz="2100" dirty="0">
              <a:latin typeface="Calibri" panose="020F0502020204030204" pitchFamily="34" charset="0"/>
              <a:ea typeface="DengXian" panose="02010600030101010101" pitchFamily="2" charset="-122"/>
              <a:cs typeface="Times New Roman" panose="02020603050405020304" pitchFamily="18" charset="0"/>
            </a:endParaRPr>
          </a:p>
          <a:p>
            <a:pPr marL="342900" indent="0">
              <a:lnSpc>
                <a:spcPct val="110000"/>
              </a:lnSpc>
              <a:spcBef>
                <a:spcPts val="0"/>
              </a:spcBef>
              <a:buFont typeface="Symbol" panose="05050102010706020507" pitchFamily="18" charset="2"/>
              <a:buChar char=""/>
            </a:pPr>
            <a:r>
              <a:rPr lang="es-ES" sz="2100" dirty="0">
                <a:latin typeface="Calibri" panose="020F0502020204030204" pitchFamily="34" charset="0"/>
                <a:ea typeface="DengXian" panose="02010600030101010101" pitchFamily="2" charset="-122"/>
                <a:cs typeface="Times New Roman" panose="02020603050405020304" pitchFamily="18" charset="0"/>
              </a:rPr>
              <a:t>Hay adultos que no están inscritos en el Registro Central de Antecedentes Penales. </a:t>
            </a:r>
          </a:p>
          <a:p>
            <a:pPr marL="342900" indent="0">
              <a:lnSpc>
                <a:spcPct val="110000"/>
              </a:lnSpc>
              <a:spcBef>
                <a:spcPts val="0"/>
              </a:spcBef>
              <a:buFont typeface="Symbol" panose="05050102010706020507" pitchFamily="18" charset="2"/>
              <a:buChar char=""/>
            </a:pPr>
            <a:r>
              <a:rPr lang="es-MX" sz="2100" dirty="0">
                <a:latin typeface="Calibri" panose="020F0502020204030204" pitchFamily="34" charset="0"/>
                <a:ea typeface="DengXian" panose="02010600030101010101" pitchFamily="2" charset="-122"/>
                <a:cs typeface="Times New Roman" panose="02020603050405020304" pitchFamily="18" charset="0"/>
              </a:rPr>
              <a:t>Todos los violaciones del entrenamiento de Sueno seguro para bebes</a:t>
            </a:r>
          </a:p>
          <a:p>
            <a:pPr marL="342900" indent="0">
              <a:lnSpc>
                <a:spcPct val="110000"/>
              </a:lnSpc>
              <a:spcBef>
                <a:spcPts val="0"/>
              </a:spcBef>
              <a:buFont typeface="Symbol" panose="05050102010706020507" pitchFamily="18" charset="2"/>
              <a:buChar char=""/>
            </a:pPr>
            <a:r>
              <a:rPr lang="es-ES" sz="2100" dirty="0">
                <a:latin typeface="Calibri" panose="020F0502020204030204" pitchFamily="34" charset="0"/>
                <a:ea typeface="DengXian" panose="02010600030101010101" pitchFamily="2" charset="-122"/>
                <a:cs typeface="Times New Roman" panose="02020603050405020304" pitchFamily="18" charset="0"/>
              </a:rPr>
              <a:t>Se brindan servicios de cuidado sin contar con la licencia de la agencia reguladora, como lo exige la norma.</a:t>
            </a:r>
            <a:endParaRPr lang="en-US" sz="2100" dirty="0">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16520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D6BE-3C5C-FE83-05A6-D589909A3266}"/>
              </a:ext>
            </a:extLst>
          </p:cNvPr>
          <p:cNvSpPr>
            <a:spLocks noGrp="1"/>
          </p:cNvSpPr>
          <p:nvPr>
            <p:ph type="title"/>
          </p:nvPr>
        </p:nvSpPr>
        <p:spPr/>
        <p:txBody>
          <a:bodyPr/>
          <a:lstStyle/>
          <a:p>
            <a:r>
              <a:rPr lang="en-US" dirty="0"/>
              <a:t>Find Child Care Oregon</a:t>
            </a:r>
          </a:p>
        </p:txBody>
      </p:sp>
      <p:sp>
        <p:nvSpPr>
          <p:cNvPr id="3" name="Content Placeholder 2">
            <a:extLst>
              <a:ext uri="{FF2B5EF4-FFF2-40B4-BE49-F238E27FC236}">
                <a16:creationId xmlns:a16="http://schemas.microsoft.com/office/drawing/2014/main" id="{7868BACE-7A9A-907A-BDFF-7B0960EE7BC4}"/>
              </a:ext>
            </a:extLst>
          </p:cNvPr>
          <p:cNvSpPr>
            <a:spLocks noGrp="1"/>
          </p:cNvSpPr>
          <p:nvPr>
            <p:ph idx="1"/>
          </p:nvPr>
        </p:nvSpPr>
        <p:spPr/>
        <p:txBody>
          <a:bodyPr>
            <a:normAutofit/>
          </a:bodyPr>
          <a:lstStyle/>
          <a:p>
            <a:pPr marL="0" marR="0">
              <a:spcBef>
                <a:spcPts val="500"/>
              </a:spcBef>
              <a:spcAft>
                <a:spcPts val="1000"/>
              </a:spcAft>
            </a:pPr>
            <a:r>
              <a:rPr lang="es-MX" sz="2800" dirty="0">
                <a:effectLst/>
                <a:latin typeface="Calibri" panose="020F0502020204030204" pitchFamily="34" charset="0"/>
                <a:ea typeface="Times New Roman" panose="02020603050405020304" pitchFamily="18" charset="0"/>
                <a:cs typeface="Times New Roman" panose="02020603050405020304" pitchFamily="18" charset="0"/>
              </a:rPr>
              <a:t>Todos los programas participando tendrá que ser </a:t>
            </a:r>
            <a:r>
              <a:rPr lang="es-ES" dirty="0">
                <a:latin typeface="Calibri" panose="020F0502020204030204" pitchFamily="34" charset="0"/>
                <a:ea typeface="Times New Roman" panose="02020603050405020304" pitchFamily="18" charset="0"/>
                <a:cs typeface="Times New Roman" panose="02020603050405020304" pitchFamily="18" charset="0"/>
              </a:rPr>
              <a:t>i</a:t>
            </a:r>
            <a:r>
              <a:rPr lang="es-ES" sz="2800" dirty="0">
                <a:effectLst/>
                <a:latin typeface="Calibri" panose="020F0502020204030204" pitchFamily="34" charset="0"/>
                <a:ea typeface="Times New Roman" panose="02020603050405020304" pitchFamily="18" charset="0"/>
                <a:cs typeface="Times New Roman" panose="02020603050405020304" pitchFamily="18" charset="0"/>
              </a:rPr>
              <a:t>dentificados en </a:t>
            </a:r>
            <a:r>
              <a:rPr lang="es-ES" sz="2800" dirty="0" err="1">
                <a:effectLst/>
                <a:latin typeface="Calibri" panose="020F0502020204030204" pitchFamily="34" charset="0"/>
                <a:ea typeface="Times New Roman" panose="02020603050405020304" pitchFamily="18" charset="0"/>
                <a:cs typeface="Times New Roman" panose="02020603050405020304" pitchFamily="18" charset="0"/>
              </a:rPr>
              <a:t>Find</a:t>
            </a:r>
            <a:r>
              <a:rPr lang="es-ES" sz="2800" dirty="0">
                <a:effectLst/>
                <a:latin typeface="Calibri" panose="020F0502020204030204" pitchFamily="34" charset="0"/>
                <a:ea typeface="Times New Roman" panose="02020603050405020304" pitchFamily="18" charset="0"/>
                <a:cs typeface="Times New Roman" panose="02020603050405020304" pitchFamily="18" charset="0"/>
              </a:rPr>
              <a:t> Child Care </a:t>
            </a:r>
            <a:r>
              <a:rPr lang="es-ES" sz="2800" dirty="0" err="1">
                <a:effectLst/>
                <a:latin typeface="Calibri" panose="020F0502020204030204" pitchFamily="34" charset="0"/>
                <a:ea typeface="Times New Roman" panose="02020603050405020304" pitchFamily="18" charset="0"/>
                <a:cs typeface="Times New Roman" panose="02020603050405020304" pitchFamily="18" charset="0"/>
              </a:rPr>
              <a:t>Oregon</a:t>
            </a:r>
            <a:r>
              <a:rPr lang="es-ES" sz="2800" dirty="0">
                <a:effectLst/>
                <a:latin typeface="Calibri" panose="020F0502020204030204" pitchFamily="34" charset="0"/>
                <a:ea typeface="Times New Roman" panose="02020603050405020304" pitchFamily="18" charset="0"/>
                <a:cs typeface="Times New Roman" panose="02020603050405020304" pitchFamily="18" charset="0"/>
              </a:rPr>
              <a:t> como dispuestos a aceptar niños del programa ERDC (programa de cuidado de niños relacionado con el empleo) y niños con necesidades especiales</a:t>
            </a:r>
          </a:p>
        </p:txBody>
      </p:sp>
    </p:spTree>
    <p:extLst>
      <p:ext uri="{BB962C8B-B14F-4D97-AF65-F5344CB8AC3E}">
        <p14:creationId xmlns:p14="http://schemas.microsoft.com/office/powerpoint/2010/main" val="2797811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C472-1D62-50CB-0F0B-7F84CE512582}"/>
              </a:ext>
            </a:extLst>
          </p:cNvPr>
          <p:cNvSpPr>
            <a:spLocks noGrp="1"/>
          </p:cNvSpPr>
          <p:nvPr>
            <p:ph type="title"/>
          </p:nvPr>
        </p:nvSpPr>
        <p:spPr/>
        <p:txBody>
          <a:bodyPr/>
          <a:lstStyle/>
          <a:p>
            <a:r>
              <a:rPr lang="es-ES" dirty="0"/>
              <a:t>El proceso de esta subvención será competitivo</a:t>
            </a:r>
            <a:endParaRPr lang="en-US" dirty="0"/>
          </a:p>
        </p:txBody>
      </p:sp>
      <p:sp>
        <p:nvSpPr>
          <p:cNvPr id="3" name="Content Placeholder 2">
            <a:extLst>
              <a:ext uri="{FF2B5EF4-FFF2-40B4-BE49-F238E27FC236}">
                <a16:creationId xmlns:a16="http://schemas.microsoft.com/office/drawing/2014/main" id="{C2BF44F3-DF09-8A0D-6E3F-61BE7710FD70}"/>
              </a:ext>
            </a:extLst>
          </p:cNvPr>
          <p:cNvSpPr>
            <a:spLocks noGrp="1"/>
          </p:cNvSpPr>
          <p:nvPr>
            <p:ph idx="1"/>
          </p:nvPr>
        </p:nvSpPr>
        <p:spPr/>
        <p:txBody>
          <a:bodyPr/>
          <a:lstStyle/>
          <a:p>
            <a:r>
              <a:rPr lang="es-ES" dirty="0"/>
              <a:t>Su solicitud será asignada una anotación</a:t>
            </a:r>
          </a:p>
          <a:p>
            <a:r>
              <a:rPr lang="es-ES" dirty="0"/>
              <a:t>Un rubrica será disponible</a:t>
            </a:r>
          </a:p>
          <a:p>
            <a:r>
              <a:rPr lang="es-ES" dirty="0"/>
              <a:t>Presentando su solicitud no garantiza que será aceptada</a:t>
            </a:r>
          </a:p>
          <a:p>
            <a:endParaRPr lang="en-US" dirty="0"/>
          </a:p>
        </p:txBody>
      </p:sp>
    </p:spTree>
    <p:extLst>
      <p:ext uri="{BB962C8B-B14F-4D97-AF65-F5344CB8AC3E}">
        <p14:creationId xmlns:p14="http://schemas.microsoft.com/office/powerpoint/2010/main" val="1552614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D3EB6-F113-84D6-83D3-A08B5FD7B0C3}"/>
              </a:ext>
            </a:extLst>
          </p:cNvPr>
          <p:cNvSpPr>
            <a:spLocks noGrp="1"/>
          </p:cNvSpPr>
          <p:nvPr>
            <p:ph type="title"/>
          </p:nvPr>
        </p:nvSpPr>
        <p:spPr/>
        <p:txBody>
          <a:bodyPr/>
          <a:lstStyle/>
          <a:p>
            <a:pPr marL="0" marR="0">
              <a:spcBef>
                <a:spcPts val="500"/>
              </a:spcBef>
              <a:spcAft>
                <a:spcPts val="1000"/>
              </a:spcAft>
            </a:pPr>
            <a:r>
              <a:rPr lang="es-ES" sz="4400" dirty="0">
                <a:effectLst/>
                <a:latin typeface="Calibri" panose="020F0502020204030204" pitchFamily="34" charset="0"/>
                <a:ea typeface="DengXian" panose="02010600030101010101" pitchFamily="2" charset="-122"/>
                <a:cs typeface="Times New Roman" panose="02020603050405020304" pitchFamily="18" charset="0"/>
              </a:rPr>
              <a:t>¿Eligible? ¡Aplica!</a:t>
            </a:r>
            <a:endParaRPr lang="en-US" dirty="0"/>
          </a:p>
        </p:txBody>
      </p:sp>
      <p:pic>
        <p:nvPicPr>
          <p:cNvPr id="5" name="Content Placeholder 4" descr="A person typing on a keyboard&#10;&#10;Description automatically generated with medium confidence">
            <a:extLst>
              <a:ext uri="{FF2B5EF4-FFF2-40B4-BE49-F238E27FC236}">
                <a16:creationId xmlns:a16="http://schemas.microsoft.com/office/drawing/2014/main" id="{9455FF29-1EE8-A644-791F-C116BF01C3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51247" y="567276"/>
            <a:ext cx="2900892" cy="4351338"/>
          </a:xfrm>
        </p:spPr>
      </p:pic>
    </p:spTree>
    <p:extLst>
      <p:ext uri="{BB962C8B-B14F-4D97-AF65-F5344CB8AC3E}">
        <p14:creationId xmlns:p14="http://schemas.microsoft.com/office/powerpoint/2010/main" val="3343793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27F1E-A80A-C166-B9C6-B2B133E9754C}"/>
              </a:ext>
            </a:extLst>
          </p:cNvPr>
          <p:cNvSpPr>
            <a:spLocks noGrp="1"/>
          </p:cNvSpPr>
          <p:nvPr>
            <p:ph type="title"/>
          </p:nvPr>
        </p:nvSpPr>
        <p:spPr>
          <a:xfrm>
            <a:off x="937867" y="576263"/>
            <a:ext cx="4910040" cy="2852737"/>
          </a:xfrm>
        </p:spPr>
        <p:txBody>
          <a:bodyPr/>
          <a:lstStyle/>
          <a:p>
            <a:r>
              <a:rPr lang="en-US" dirty="0"/>
              <a:t>FASES DEL PROYECTO</a:t>
            </a:r>
          </a:p>
        </p:txBody>
      </p:sp>
      <p:pic>
        <p:nvPicPr>
          <p:cNvPr id="1026" name="Picture 2" descr="Free Clear Light Bulb Stock Photo">
            <a:extLst>
              <a:ext uri="{FF2B5EF4-FFF2-40B4-BE49-F238E27FC236}">
                <a16:creationId xmlns:a16="http://schemas.microsoft.com/office/drawing/2014/main" id="{A0659E28-CED8-FFA5-B880-C95393E62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5667" y="1496493"/>
            <a:ext cx="6007617" cy="365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893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80FF-AD18-6371-498C-5A6AFC47AF0F}"/>
              </a:ext>
            </a:extLst>
          </p:cNvPr>
          <p:cNvSpPr>
            <a:spLocks noGrp="1"/>
          </p:cNvSpPr>
          <p:nvPr>
            <p:ph type="title"/>
          </p:nvPr>
        </p:nvSpPr>
        <p:spPr/>
        <p:txBody>
          <a:bodyPr>
            <a:normAutofit/>
          </a:bodyPr>
          <a:lstStyle/>
          <a:p>
            <a:r>
              <a:rPr lang="es-MX" sz="6000" dirty="0"/>
              <a:t>Objetivos</a:t>
            </a:r>
            <a:r>
              <a:rPr lang="en-US" sz="6000" dirty="0"/>
              <a:t> del Proyecto</a:t>
            </a:r>
          </a:p>
        </p:txBody>
      </p:sp>
      <p:sp>
        <p:nvSpPr>
          <p:cNvPr id="3" name="Content Placeholder 2">
            <a:extLst>
              <a:ext uri="{FF2B5EF4-FFF2-40B4-BE49-F238E27FC236}">
                <a16:creationId xmlns:a16="http://schemas.microsoft.com/office/drawing/2014/main" id="{A5B8CF0A-CAD7-B395-B0D8-84288ACB20BD}"/>
              </a:ext>
            </a:extLst>
          </p:cNvPr>
          <p:cNvSpPr>
            <a:spLocks noGrp="1"/>
          </p:cNvSpPr>
          <p:nvPr>
            <p:ph idx="1"/>
          </p:nvPr>
        </p:nvSpPr>
        <p:spPr>
          <a:xfrm>
            <a:off x="838200" y="1825625"/>
            <a:ext cx="5140289" cy="3484593"/>
          </a:xfrm>
        </p:spPr>
        <p:txBody>
          <a:bodyPr>
            <a:normAutofit/>
          </a:bodyPr>
          <a:lstStyle/>
          <a:p>
            <a:pPr marL="342900" marR="0" lvl="0" indent="-342900">
              <a:spcBef>
                <a:spcPts val="1200"/>
              </a:spcBef>
              <a:spcAft>
                <a:spcPts val="0"/>
              </a:spcAft>
              <a:buFont typeface="Symbol" panose="05050102010706020507" pitchFamily="18" charset="2"/>
              <a:buChar char=""/>
            </a:pPr>
            <a:r>
              <a:rPr lang="es-ES" sz="2400" dirty="0">
                <a:effectLst/>
                <a:latin typeface="Calibri" panose="020F0502020204030204" pitchFamily="34" charset="0"/>
                <a:ea typeface="DengXian" panose="02010600030101010101" pitchFamily="2" charset="-122"/>
                <a:cs typeface="Calibri" panose="020F0502020204030204" pitchFamily="34" charset="0"/>
              </a:rPr>
              <a:t>Obtener la licencia y atender a más niños.</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1200"/>
              </a:spcBef>
              <a:spcAft>
                <a:spcPts val="1000"/>
              </a:spcAft>
              <a:buFont typeface="Symbol" panose="05050102010706020507" pitchFamily="18" charset="2"/>
              <a:buChar char=""/>
            </a:pPr>
            <a:r>
              <a:rPr lang="es-ES" sz="2400" dirty="0">
                <a:effectLst/>
                <a:latin typeface="Calibri" panose="020F0502020204030204" pitchFamily="34" charset="0"/>
                <a:ea typeface="DengXian" panose="02010600030101010101" pitchFamily="2" charset="-122"/>
                <a:cs typeface="Calibri" panose="020F0502020204030204" pitchFamily="34" charset="0"/>
              </a:rPr>
              <a:t>Aumentar la capacidad autorizada y atender a más niños.</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p>
            <a:pPr marL="342900" indent="-342900">
              <a:spcBef>
                <a:spcPts val="1200"/>
              </a:spcBef>
              <a:buFont typeface="Symbol" panose="05050102010706020507" pitchFamily="18" charset="2"/>
              <a:buChar char=""/>
            </a:pPr>
            <a:r>
              <a:rPr lang="es-ES" sz="2400" dirty="0">
                <a:latin typeface="Calibri" panose="020F0502020204030204" pitchFamily="34" charset="0"/>
                <a:ea typeface="DengXian" panose="02010600030101010101" pitchFamily="2" charset="-122"/>
                <a:cs typeface="Calibri" panose="020F0502020204030204" pitchFamily="34" charset="0"/>
              </a:rPr>
              <a:t>Proporcionar un entorno interior y/o exterior más seguro o adecuado para los niños</a:t>
            </a:r>
            <a:r>
              <a:rPr lang="en-US" sz="2400" dirty="0">
                <a:latin typeface="Calibri" panose="020F0502020204030204" pitchFamily="34" charset="0"/>
                <a:ea typeface="DengXian" panose="02010600030101010101" pitchFamily="2" charset="-122"/>
                <a:cs typeface="Calibri" panose="020F0502020204030204" pitchFamily="34" charset="0"/>
              </a:rPr>
              <a:t>.  </a:t>
            </a:r>
          </a:p>
        </p:txBody>
      </p:sp>
      <p:pic>
        <p:nvPicPr>
          <p:cNvPr id="5" name="Picture 4" descr="A picture containing text, businesscard, envelope&#10;&#10;Description automatically generated">
            <a:extLst>
              <a:ext uri="{FF2B5EF4-FFF2-40B4-BE49-F238E27FC236}">
                <a16:creationId xmlns:a16="http://schemas.microsoft.com/office/drawing/2014/main" id="{65E05798-5F96-4708-C984-CABB4DEFA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073" y="1753671"/>
            <a:ext cx="5025987" cy="3350658"/>
          </a:xfrm>
          <a:prstGeom prst="rect">
            <a:avLst/>
          </a:prstGeom>
        </p:spPr>
      </p:pic>
    </p:spTree>
    <p:extLst>
      <p:ext uri="{BB962C8B-B14F-4D97-AF65-F5344CB8AC3E}">
        <p14:creationId xmlns:p14="http://schemas.microsoft.com/office/powerpoint/2010/main" val="2315963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D5E55-04F6-F049-674A-609322BADC4C}"/>
              </a:ext>
            </a:extLst>
          </p:cNvPr>
          <p:cNvPicPr>
            <a:picLocks noChangeAspect="1"/>
          </p:cNvPicPr>
          <p:nvPr/>
        </p:nvPicPr>
        <p:blipFill>
          <a:blip r:embed="rId3"/>
          <a:stretch>
            <a:fillRect/>
          </a:stretch>
        </p:blipFill>
        <p:spPr>
          <a:xfrm>
            <a:off x="624330" y="2820448"/>
            <a:ext cx="10943340" cy="1217103"/>
          </a:xfrm>
          <a:prstGeom prst="rect">
            <a:avLst/>
          </a:prstGeom>
        </p:spPr>
      </p:pic>
    </p:spTree>
    <p:extLst>
      <p:ext uri="{BB962C8B-B14F-4D97-AF65-F5344CB8AC3E}">
        <p14:creationId xmlns:p14="http://schemas.microsoft.com/office/powerpoint/2010/main" val="1702712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540445-DDF4-F086-F8AA-C5E7E89696ED}"/>
              </a:ext>
            </a:extLst>
          </p:cNvPr>
          <p:cNvSpPr>
            <a:spLocks noGrp="1"/>
          </p:cNvSpPr>
          <p:nvPr>
            <p:ph type="title"/>
          </p:nvPr>
        </p:nvSpPr>
        <p:spPr>
          <a:xfrm>
            <a:off x="838199" y="2580071"/>
            <a:ext cx="10515600" cy="2852737"/>
          </a:xfrm>
        </p:spPr>
        <p:txBody>
          <a:bodyPr>
            <a:normAutofit/>
          </a:bodyPr>
          <a:lstStyle/>
          <a:p>
            <a:pPr algn="ctr"/>
            <a:r>
              <a:rPr lang="es-ES" dirty="0"/>
              <a:t>Propuesta de subvención y fase de Refinamiento del proyecto</a:t>
            </a:r>
            <a:endParaRPr lang="en-US" dirty="0"/>
          </a:p>
        </p:txBody>
      </p:sp>
      <p:pic>
        <p:nvPicPr>
          <p:cNvPr id="9" name="Picture 8" descr="A close-up of a person's feet&#10;&#10;Description automatically generated with medium confidence">
            <a:extLst>
              <a:ext uri="{FF2B5EF4-FFF2-40B4-BE49-F238E27FC236}">
                <a16:creationId xmlns:a16="http://schemas.microsoft.com/office/drawing/2014/main" id="{59BF2E87-FB68-3B7A-B433-D8E925961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902" y="404870"/>
            <a:ext cx="4536195" cy="3024130"/>
          </a:xfrm>
          <a:prstGeom prst="rect">
            <a:avLst/>
          </a:prstGeom>
        </p:spPr>
      </p:pic>
    </p:spTree>
    <p:extLst>
      <p:ext uri="{BB962C8B-B14F-4D97-AF65-F5344CB8AC3E}">
        <p14:creationId xmlns:p14="http://schemas.microsoft.com/office/powerpoint/2010/main" val="2426799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2EF5-3ED2-1D5D-83C7-FC4213E19BBC}"/>
              </a:ext>
            </a:extLst>
          </p:cNvPr>
          <p:cNvSpPr>
            <a:spLocks noGrp="1"/>
          </p:cNvSpPr>
          <p:nvPr>
            <p:ph type="title"/>
          </p:nvPr>
        </p:nvSpPr>
        <p:spPr/>
        <p:txBody>
          <a:bodyPr/>
          <a:lstStyle/>
          <a:p>
            <a:r>
              <a:rPr lang="es-ES" sz="4400" dirty="0">
                <a:effectLst/>
                <a:latin typeface="Calibri" panose="020F0502020204030204" pitchFamily="34" charset="0"/>
                <a:ea typeface="DengXian" panose="02010600030101010101" pitchFamily="2" charset="-122"/>
                <a:cs typeface="Times New Roman" panose="02020603050405020304" pitchFamily="18" charset="0"/>
              </a:rPr>
              <a:t>Propuesta de proyecto</a:t>
            </a:r>
            <a:endParaRPr lang="en-US" dirty="0"/>
          </a:p>
        </p:txBody>
      </p:sp>
      <p:sp>
        <p:nvSpPr>
          <p:cNvPr id="3" name="Content Placeholder 2">
            <a:extLst>
              <a:ext uri="{FF2B5EF4-FFF2-40B4-BE49-F238E27FC236}">
                <a16:creationId xmlns:a16="http://schemas.microsoft.com/office/drawing/2014/main" id="{29733479-3755-7C45-A2F7-0AAEBA501423}"/>
              </a:ext>
            </a:extLst>
          </p:cNvPr>
          <p:cNvSpPr>
            <a:spLocks noGrp="1"/>
          </p:cNvSpPr>
          <p:nvPr>
            <p:ph idx="1"/>
          </p:nvPr>
        </p:nvSpPr>
        <p:spPr/>
        <p:txBody>
          <a:bodyPr>
            <a:normAutofit lnSpcReduction="10000"/>
          </a:bodyPr>
          <a:lstStyle/>
          <a:p>
            <a:r>
              <a:rPr lang="es-ES" dirty="0">
                <a:latin typeface="Calibri" panose="020F0502020204030204" pitchFamily="34" charset="0"/>
                <a:ea typeface="DengXian" panose="02010600030101010101" pitchFamily="2" charset="-122"/>
                <a:cs typeface="Times New Roman" panose="02020603050405020304" pitchFamily="18" charset="0"/>
              </a:rPr>
              <a:t>Tiene que ser:</a:t>
            </a:r>
          </a:p>
          <a:p>
            <a:pPr lvl="1"/>
            <a:r>
              <a:rPr lang="es-ES" dirty="0">
                <a:effectLst/>
                <a:latin typeface="Calibri" panose="020F0502020204030204" pitchFamily="34" charset="0"/>
                <a:ea typeface="DengXian" panose="02010600030101010101" pitchFamily="2" charset="-122"/>
                <a:cs typeface="Times New Roman" panose="02020603050405020304" pitchFamily="18" charset="0"/>
              </a:rPr>
              <a:t>bien desarrollado </a:t>
            </a:r>
          </a:p>
          <a:p>
            <a:pPr lvl="1"/>
            <a:r>
              <a:rPr lang="es-ES" dirty="0">
                <a:effectLst/>
                <a:latin typeface="Calibri" panose="020F0502020204030204" pitchFamily="34" charset="0"/>
                <a:ea typeface="DengXian" panose="02010600030101010101" pitchFamily="2" charset="-122"/>
                <a:cs typeface="Times New Roman" panose="02020603050405020304" pitchFamily="18" charset="0"/>
              </a:rPr>
              <a:t>ajustado a los objetivos y requisitos del proyecto</a:t>
            </a:r>
          </a:p>
          <a:p>
            <a:r>
              <a:rPr lang="es-ES" dirty="0">
                <a:latin typeface="Calibri" panose="020F0502020204030204" pitchFamily="34" charset="0"/>
                <a:ea typeface="DengXian" panose="02010600030101010101" pitchFamily="2" charset="-122"/>
                <a:cs typeface="Times New Roman" panose="02020603050405020304" pitchFamily="18" charset="0"/>
              </a:rPr>
              <a:t>Requerido, apoyo local de:</a:t>
            </a:r>
          </a:p>
          <a:p>
            <a:pPr lvl="1"/>
            <a:r>
              <a:rPr lang="es-ES" sz="2400" dirty="0">
                <a:effectLst/>
                <a:latin typeface="Calibri" panose="020F0502020204030204" pitchFamily="34" charset="0"/>
                <a:ea typeface="DengXian" panose="02010600030101010101" pitchFamily="2" charset="-122"/>
                <a:cs typeface="Times New Roman" panose="02020603050405020304" pitchFamily="18" charset="0"/>
              </a:rPr>
              <a:t>los empleados</a:t>
            </a:r>
            <a:r>
              <a:rPr lang="es-ES" dirty="0">
                <a:latin typeface="Calibri" panose="020F0502020204030204" pitchFamily="34" charset="0"/>
                <a:ea typeface="DengXian" panose="02010600030101010101" pitchFamily="2" charset="-122"/>
                <a:cs typeface="Times New Roman" panose="02020603050405020304" pitchFamily="18" charset="0"/>
              </a:rPr>
              <a:t> de la beca</a:t>
            </a:r>
            <a:endParaRPr lang="es-ES" sz="2400" dirty="0">
              <a:effectLst/>
              <a:latin typeface="Calibri" panose="020F0502020204030204" pitchFamily="34" charset="0"/>
              <a:ea typeface="DengXian" panose="02010600030101010101" pitchFamily="2" charset="-122"/>
              <a:cs typeface="Times New Roman" panose="02020603050405020304" pitchFamily="18" charset="0"/>
            </a:endParaRPr>
          </a:p>
          <a:p>
            <a:pPr lvl="1"/>
            <a:r>
              <a:rPr lang="es-ES" sz="2400" dirty="0">
                <a:effectLst/>
                <a:latin typeface="Calibri" panose="020F0502020204030204" pitchFamily="34" charset="0"/>
                <a:ea typeface="DengXian" panose="02010600030101010101" pitchFamily="2" charset="-122"/>
                <a:cs typeface="Times New Roman" panose="02020603050405020304" pitchFamily="18" charset="0"/>
              </a:rPr>
              <a:t>especialistas en licencias</a:t>
            </a:r>
          </a:p>
          <a:p>
            <a:pPr lvl="1"/>
            <a:r>
              <a:rPr lang="es-ES" sz="2400" dirty="0">
                <a:effectLst/>
                <a:latin typeface="Calibri" panose="020F0502020204030204" pitchFamily="34" charset="0"/>
                <a:ea typeface="DengXian" panose="02010600030101010101" pitchFamily="2" charset="-122"/>
                <a:cs typeface="Times New Roman" panose="02020603050405020304" pitchFamily="18" charset="0"/>
              </a:rPr>
              <a:t>las agencias CCR&amp;R</a:t>
            </a:r>
          </a:p>
          <a:p>
            <a:pPr lvl="1"/>
            <a:r>
              <a:rPr lang="es-ES" sz="2400" dirty="0">
                <a:effectLst/>
                <a:latin typeface="Calibri" panose="020F0502020204030204" pitchFamily="34" charset="0"/>
                <a:ea typeface="DengXian" panose="02010600030101010101" pitchFamily="2" charset="-122"/>
                <a:cs typeface="Times New Roman" panose="02020603050405020304" pitchFamily="18" charset="0"/>
              </a:rPr>
              <a:t>los </a:t>
            </a:r>
            <a:r>
              <a:rPr lang="es-ES" sz="2400" dirty="0" err="1">
                <a:effectLst/>
                <a:latin typeface="Calibri" panose="020F0502020204030204" pitchFamily="34" charset="0"/>
                <a:ea typeface="DengXian" panose="02010600030101010101" pitchFamily="2" charset="-122"/>
                <a:cs typeface="Times New Roman" panose="02020603050405020304" pitchFamily="18" charset="0"/>
              </a:rPr>
              <a:t>Hubs</a:t>
            </a:r>
            <a:r>
              <a:rPr lang="es-ES" sz="2400" dirty="0">
                <a:effectLst/>
                <a:latin typeface="Calibri" panose="020F0502020204030204" pitchFamily="34" charset="0"/>
                <a:ea typeface="DengXian" panose="02010600030101010101" pitchFamily="2" charset="-122"/>
                <a:cs typeface="Times New Roman" panose="02020603050405020304" pitchFamily="18" charset="0"/>
              </a:rPr>
              <a:t> </a:t>
            </a:r>
          </a:p>
          <a:p>
            <a:pPr lvl="1"/>
            <a:r>
              <a:rPr lang="es-ES" sz="2400" dirty="0">
                <a:effectLst/>
                <a:latin typeface="Calibri" panose="020F0502020204030204" pitchFamily="34" charset="0"/>
                <a:ea typeface="DengXian" panose="02010600030101010101" pitchFamily="2" charset="-122"/>
                <a:cs typeface="Times New Roman" panose="02020603050405020304" pitchFamily="18" charset="0"/>
              </a:rPr>
              <a:t>u otros socios</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73166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CABE-7C6D-B08C-AF3D-5157DFD0DBCC}"/>
              </a:ext>
            </a:extLst>
          </p:cNvPr>
          <p:cNvSpPr>
            <a:spLocks noGrp="1"/>
          </p:cNvSpPr>
          <p:nvPr>
            <p:ph type="title"/>
          </p:nvPr>
        </p:nvSpPr>
        <p:spPr>
          <a:xfrm>
            <a:off x="901995" y="1619767"/>
            <a:ext cx="3606209" cy="1325563"/>
          </a:xfrm>
        </p:spPr>
        <p:txBody>
          <a:bodyPr/>
          <a:lstStyle/>
          <a:p>
            <a:r>
              <a:rPr lang="es-ES" sz="4400" spc="-10" dirty="0">
                <a:effectLst/>
                <a:latin typeface="Calibri" panose="020F0502020204030204" pitchFamily="34" charset="0"/>
                <a:ea typeface="DengXian" panose="02010600030101010101" pitchFamily="2" charset="-122"/>
                <a:cs typeface="Times New Roman" panose="02020603050405020304" pitchFamily="18" charset="0"/>
              </a:rPr>
              <a:t>Refinamiento del proyecto</a:t>
            </a:r>
            <a:endParaRPr lang="en-US" dirty="0"/>
          </a:p>
        </p:txBody>
      </p:sp>
      <p:pic>
        <p:nvPicPr>
          <p:cNvPr id="5" name="Content Placeholder 4" descr="A picture containing person, power saw, cooking, stone&#10;&#10;Description automatically generated">
            <a:extLst>
              <a:ext uri="{FF2B5EF4-FFF2-40B4-BE49-F238E27FC236}">
                <a16:creationId xmlns:a16="http://schemas.microsoft.com/office/drawing/2014/main" id="{20B23209-BCFA-A971-5CD8-9CF6B41870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59088" y="1204840"/>
            <a:ext cx="5732912" cy="3811777"/>
          </a:xfrm>
        </p:spPr>
      </p:pic>
    </p:spTree>
    <p:extLst>
      <p:ext uri="{BB962C8B-B14F-4D97-AF65-F5344CB8AC3E}">
        <p14:creationId xmlns:p14="http://schemas.microsoft.com/office/powerpoint/2010/main" val="1503356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53FC7-F711-3E78-4796-C6E18A471FCF}"/>
              </a:ext>
            </a:extLst>
          </p:cNvPr>
          <p:cNvSpPr>
            <a:spLocks noGrp="1"/>
          </p:cNvSpPr>
          <p:nvPr>
            <p:ph type="title"/>
          </p:nvPr>
        </p:nvSpPr>
        <p:spPr/>
        <p:txBody>
          <a:bodyPr/>
          <a:lstStyle/>
          <a:p>
            <a:r>
              <a:rPr lang="es-MX"/>
              <a:t>Fase </a:t>
            </a:r>
            <a:r>
              <a:rPr lang="es-MX" dirty="0"/>
              <a:t>de entregar fondos</a:t>
            </a:r>
            <a:endParaRPr lang="en-US" dirty="0"/>
          </a:p>
        </p:txBody>
      </p:sp>
      <p:sp>
        <p:nvSpPr>
          <p:cNvPr id="3" name="Text Placeholder 2">
            <a:extLst>
              <a:ext uri="{FF2B5EF4-FFF2-40B4-BE49-F238E27FC236}">
                <a16:creationId xmlns:a16="http://schemas.microsoft.com/office/drawing/2014/main" id="{D9379F2D-3F95-3611-7BB6-2D591EA81E3B}"/>
              </a:ext>
            </a:extLst>
          </p:cNvPr>
          <p:cNvSpPr>
            <a:spLocks noGrp="1"/>
          </p:cNvSpPr>
          <p:nvPr>
            <p:ph type="body" idx="1"/>
          </p:nvPr>
        </p:nvSpPr>
        <p:spPr/>
        <p:txBody>
          <a:bodyPr/>
          <a:lstStyle/>
          <a:p>
            <a:endParaRPr lang="en-US"/>
          </a:p>
        </p:txBody>
      </p:sp>
      <p:pic>
        <p:nvPicPr>
          <p:cNvPr id="4098" name="Picture 2" descr="Free 100 US Dollar Banknotes Stock Photo">
            <a:extLst>
              <a:ext uri="{FF2B5EF4-FFF2-40B4-BE49-F238E27FC236}">
                <a16:creationId xmlns:a16="http://schemas.microsoft.com/office/drawing/2014/main" id="{4C22967C-71C5-6CB1-DAF9-448AD4BBE5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602"/>
          <a:stretch/>
        </p:blipFill>
        <p:spPr bwMode="auto">
          <a:xfrm>
            <a:off x="8959518" y="0"/>
            <a:ext cx="3232482" cy="5612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056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5301-1A8C-4337-D7A2-5EA909AE413C}"/>
              </a:ext>
            </a:extLst>
          </p:cNvPr>
          <p:cNvSpPr>
            <a:spLocks noGrp="1"/>
          </p:cNvSpPr>
          <p:nvPr>
            <p:ph type="title"/>
          </p:nvPr>
        </p:nvSpPr>
        <p:spPr/>
        <p:txBody>
          <a:bodyPr/>
          <a:lstStyle/>
          <a:p>
            <a:r>
              <a:rPr lang="es-MX" dirty="0"/>
              <a:t>¿Son imponibles los fondos?</a:t>
            </a:r>
          </a:p>
        </p:txBody>
      </p:sp>
      <p:pic>
        <p:nvPicPr>
          <p:cNvPr id="5" name="Content Placeholder 4" descr="Text, letter">
            <a:extLst>
              <a:ext uri="{FF2B5EF4-FFF2-40B4-BE49-F238E27FC236}">
                <a16:creationId xmlns:a16="http://schemas.microsoft.com/office/drawing/2014/main" id="{E73C1002-A777-DCAB-4948-17E229CB38BB}"/>
              </a:ext>
            </a:extLst>
          </p:cNvPr>
          <p:cNvPicPr>
            <a:picLocks noGrp="1" noChangeAspect="1"/>
          </p:cNvPicPr>
          <p:nvPr>
            <p:ph idx="1"/>
          </p:nvPr>
        </p:nvPicPr>
        <p:blipFill>
          <a:blip r:embed="rId3"/>
          <a:stretch>
            <a:fillRect/>
          </a:stretch>
        </p:blipFill>
        <p:spPr>
          <a:xfrm>
            <a:off x="3482380" y="1825625"/>
            <a:ext cx="5227240" cy="3484563"/>
          </a:xfrm>
        </p:spPr>
      </p:pic>
    </p:spTree>
    <p:extLst>
      <p:ext uri="{BB962C8B-B14F-4D97-AF65-F5344CB8AC3E}">
        <p14:creationId xmlns:p14="http://schemas.microsoft.com/office/powerpoint/2010/main" val="3915705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A3A1EA-948C-521A-B5A5-4E591B18D78D}"/>
              </a:ext>
            </a:extLst>
          </p:cNvPr>
          <p:cNvSpPr>
            <a:spLocks noGrp="1"/>
          </p:cNvSpPr>
          <p:nvPr>
            <p:ph type="title"/>
          </p:nvPr>
        </p:nvSpPr>
        <p:spPr/>
        <p:txBody>
          <a:bodyPr/>
          <a:lstStyle/>
          <a:p>
            <a:r>
              <a:rPr lang="es-ES" dirty="0"/>
              <a:t>ENTREGA DE FONDOS DE SUBVENCIÓN</a:t>
            </a:r>
            <a:endParaRPr lang="en-US" dirty="0"/>
          </a:p>
        </p:txBody>
      </p:sp>
      <p:sp>
        <p:nvSpPr>
          <p:cNvPr id="5" name="Content Placeholder 4">
            <a:extLst>
              <a:ext uri="{FF2B5EF4-FFF2-40B4-BE49-F238E27FC236}">
                <a16:creationId xmlns:a16="http://schemas.microsoft.com/office/drawing/2014/main" id="{CABDFF77-EEB5-EF90-223A-4B838D4F409E}"/>
              </a:ext>
            </a:extLst>
          </p:cNvPr>
          <p:cNvSpPr>
            <a:spLocks noGrp="1"/>
          </p:cNvSpPr>
          <p:nvPr>
            <p:ph sz="half" idx="1"/>
          </p:nvPr>
        </p:nvSpPr>
        <p:spPr/>
        <p:txBody>
          <a:bodyPr/>
          <a:lstStyle/>
          <a:p>
            <a:r>
              <a:rPr lang="es-ES" dirty="0"/>
              <a:t>Subvenciones de conservación y mejora</a:t>
            </a:r>
            <a:endParaRPr lang="en-US" dirty="0"/>
          </a:p>
        </p:txBody>
      </p:sp>
      <p:sp>
        <p:nvSpPr>
          <p:cNvPr id="6" name="Content Placeholder 5">
            <a:extLst>
              <a:ext uri="{FF2B5EF4-FFF2-40B4-BE49-F238E27FC236}">
                <a16:creationId xmlns:a16="http://schemas.microsoft.com/office/drawing/2014/main" id="{3294BE97-4BF4-4598-8997-D084B0615FB3}"/>
              </a:ext>
            </a:extLst>
          </p:cNvPr>
          <p:cNvSpPr>
            <a:spLocks noGrp="1"/>
          </p:cNvSpPr>
          <p:nvPr>
            <p:ph sz="half" idx="2"/>
          </p:nvPr>
        </p:nvSpPr>
        <p:spPr/>
        <p:txBody>
          <a:bodyPr/>
          <a:lstStyle/>
          <a:p>
            <a:r>
              <a:rPr lang="en-US" dirty="0" err="1"/>
              <a:t>Ayudas</a:t>
            </a:r>
            <a:r>
              <a:rPr lang="en-US" dirty="0"/>
              <a:t> para </a:t>
            </a:r>
            <a:r>
              <a:rPr lang="en-US" dirty="0" err="1"/>
              <a:t>ampliación</a:t>
            </a:r>
            <a:endParaRPr lang="en-US" dirty="0"/>
          </a:p>
        </p:txBody>
      </p:sp>
    </p:spTree>
    <p:extLst>
      <p:ext uri="{BB962C8B-B14F-4D97-AF65-F5344CB8AC3E}">
        <p14:creationId xmlns:p14="http://schemas.microsoft.com/office/powerpoint/2010/main" val="3352579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7B4DA0-BF20-B14C-5150-793A564C2ADE}"/>
              </a:ext>
            </a:extLst>
          </p:cNvPr>
          <p:cNvSpPr>
            <a:spLocks noGrp="1"/>
          </p:cNvSpPr>
          <p:nvPr>
            <p:ph type="title"/>
          </p:nvPr>
        </p:nvSpPr>
        <p:spPr/>
        <p:txBody>
          <a:bodyPr/>
          <a:lstStyle/>
          <a:p>
            <a:r>
              <a:rPr lang="es-ES" dirty="0"/>
              <a:t>Subvenciones de conservación y mejora</a:t>
            </a:r>
            <a:r>
              <a:rPr lang="en-US" dirty="0"/>
              <a:t>	</a:t>
            </a:r>
          </a:p>
        </p:txBody>
      </p:sp>
      <p:sp>
        <p:nvSpPr>
          <p:cNvPr id="6" name="Content Placeholder 5">
            <a:extLst>
              <a:ext uri="{FF2B5EF4-FFF2-40B4-BE49-F238E27FC236}">
                <a16:creationId xmlns:a16="http://schemas.microsoft.com/office/drawing/2014/main" id="{6A57E6F2-8230-B364-DE17-6D3140A0B5B4}"/>
              </a:ext>
            </a:extLst>
          </p:cNvPr>
          <p:cNvSpPr>
            <a:spLocks noGrp="1"/>
          </p:cNvSpPr>
          <p:nvPr>
            <p:ph idx="1"/>
          </p:nvPr>
        </p:nvSpPr>
        <p:spPr/>
        <p:txBody>
          <a:bodyPr/>
          <a:lstStyle/>
          <a:p>
            <a:r>
              <a:rPr lang="en-US" dirty="0"/>
              <a:t>$1,000 - $5,000</a:t>
            </a:r>
          </a:p>
          <a:p>
            <a:r>
              <a:rPr lang="es-ES" sz="2800" dirty="0">
                <a:effectLst/>
                <a:latin typeface="Calibri" panose="020F0502020204030204" pitchFamily="34" charset="0"/>
                <a:ea typeface="Times New Roman" panose="02020603050405020304" pitchFamily="18" charset="0"/>
                <a:cs typeface="Times New Roman" panose="02020603050405020304" pitchFamily="18" charset="0"/>
              </a:rPr>
              <a:t>Cumplir, o comprometerse a cumplir, todos los requisitos de la subvención</a:t>
            </a:r>
          </a:p>
          <a:p>
            <a:r>
              <a:rPr lang="es-ES" sz="2800" dirty="0">
                <a:effectLst/>
                <a:latin typeface="Calibri" panose="020F0502020204030204" pitchFamily="34" charset="0"/>
                <a:ea typeface="Times New Roman" panose="02020603050405020304" pitchFamily="18" charset="0"/>
                <a:cs typeface="Times New Roman" panose="02020603050405020304" pitchFamily="18" charset="0"/>
              </a:rPr>
              <a:t>Presentar la propuesta de subvención completa</a:t>
            </a:r>
          </a:p>
          <a:p>
            <a:r>
              <a:rPr lang="en-US" dirty="0">
                <a:latin typeface="Calibri" panose="020F0502020204030204" pitchFamily="34" charset="0"/>
                <a:cs typeface="Times New Roman" panose="02020603050405020304" pitchFamily="18" charset="0"/>
              </a:rPr>
              <a:t>Complete al </a:t>
            </a:r>
            <a:r>
              <a:rPr lang="en-US" dirty="0" err="1">
                <a:latin typeface="Calibri" panose="020F0502020204030204" pitchFamily="34" charset="0"/>
                <a:cs typeface="Times New Roman" panose="02020603050405020304" pitchFamily="18" charset="0"/>
              </a:rPr>
              <a:t>menos</a:t>
            </a:r>
            <a:r>
              <a:rPr lang="en-US" dirty="0">
                <a:latin typeface="Calibri" panose="020F0502020204030204" pitchFamily="34" charset="0"/>
                <a:cs typeface="Times New Roman" panose="02020603050405020304" pitchFamily="18" charset="0"/>
              </a:rPr>
              <a:t> </a:t>
            </a:r>
            <a:r>
              <a:rPr lang="en-US" dirty="0" err="1">
                <a:latin typeface="Calibri" panose="020F0502020204030204" pitchFamily="34" charset="0"/>
                <a:cs typeface="Times New Roman" panose="02020603050405020304" pitchFamily="18" charset="0"/>
              </a:rPr>
              <a:t>una</a:t>
            </a:r>
            <a:r>
              <a:rPr lang="en-US" dirty="0">
                <a:latin typeface="Calibri" panose="020F0502020204030204" pitchFamily="34" charset="0"/>
                <a:cs typeface="Times New Roman" panose="02020603050405020304" pitchFamily="18" charset="0"/>
              </a:rPr>
              <a:t> </a:t>
            </a:r>
            <a:r>
              <a:rPr lang="en-US" dirty="0" err="1">
                <a:latin typeface="Calibri" panose="020F0502020204030204" pitchFamily="34" charset="0"/>
                <a:cs typeface="Times New Roman" panose="02020603050405020304" pitchFamily="18" charset="0"/>
              </a:rPr>
              <a:t>actividad</a:t>
            </a:r>
            <a:r>
              <a:rPr lang="en-US" dirty="0">
                <a:latin typeface="Calibri" panose="020F0502020204030204" pitchFamily="34" charset="0"/>
                <a:cs typeface="Times New Roman" panose="02020603050405020304" pitchFamily="18" charset="0"/>
              </a:rPr>
              <a:t> de </a:t>
            </a:r>
            <a:r>
              <a:rPr lang="en-US" dirty="0" err="1">
                <a:latin typeface="Calibri" panose="020F0502020204030204" pitchFamily="34" charset="0"/>
                <a:cs typeface="Times New Roman" panose="02020603050405020304" pitchFamily="18" charset="0"/>
              </a:rPr>
              <a:t>sostenibilidad</a:t>
            </a:r>
            <a:r>
              <a:rPr lang="en-US" dirty="0">
                <a:latin typeface="Calibri" panose="020F0502020204030204" pitchFamily="34" charset="0"/>
                <a:cs typeface="Times New Roman" panose="02020603050405020304" pitchFamily="18" charset="0"/>
              </a:rPr>
              <a:t> </a:t>
            </a:r>
            <a:r>
              <a:rPr lang="en-US" dirty="0" err="1">
                <a:latin typeface="Calibri" panose="020F0502020204030204" pitchFamily="34" charset="0"/>
                <a:cs typeface="Times New Roman" panose="02020603050405020304" pitchFamily="18" charset="0"/>
              </a:rPr>
              <a:t>empresarial</a:t>
            </a:r>
            <a:endParaRPr lang="en-US" dirty="0"/>
          </a:p>
        </p:txBody>
      </p:sp>
    </p:spTree>
    <p:extLst>
      <p:ext uri="{BB962C8B-B14F-4D97-AF65-F5344CB8AC3E}">
        <p14:creationId xmlns:p14="http://schemas.microsoft.com/office/powerpoint/2010/main" val="290946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254E-81F0-0C17-3E5C-0AD008168851}"/>
              </a:ext>
            </a:extLst>
          </p:cNvPr>
          <p:cNvSpPr>
            <a:spLocks noGrp="1"/>
          </p:cNvSpPr>
          <p:nvPr>
            <p:ph type="title"/>
          </p:nvPr>
        </p:nvSpPr>
        <p:spPr/>
        <p:txBody>
          <a:bodyPr/>
          <a:lstStyle/>
          <a:p>
            <a:r>
              <a:rPr lang="en-US" dirty="0" err="1"/>
              <a:t>Ayudas</a:t>
            </a:r>
            <a:r>
              <a:rPr lang="en-US" dirty="0"/>
              <a:t> para </a:t>
            </a:r>
            <a:r>
              <a:rPr lang="en-US" dirty="0" err="1"/>
              <a:t>ampliación</a:t>
            </a:r>
            <a:endParaRPr lang="en-US" dirty="0"/>
          </a:p>
        </p:txBody>
      </p:sp>
      <p:sp>
        <p:nvSpPr>
          <p:cNvPr id="3" name="Content Placeholder 2">
            <a:extLst>
              <a:ext uri="{FF2B5EF4-FFF2-40B4-BE49-F238E27FC236}">
                <a16:creationId xmlns:a16="http://schemas.microsoft.com/office/drawing/2014/main" id="{3C461786-55F2-A8C2-FED8-DBF8E52BB83D}"/>
              </a:ext>
            </a:extLst>
          </p:cNvPr>
          <p:cNvSpPr>
            <a:spLocks noGrp="1"/>
          </p:cNvSpPr>
          <p:nvPr>
            <p:ph idx="1"/>
          </p:nvPr>
        </p:nvSpPr>
        <p:spPr/>
        <p:txBody>
          <a:bodyPr>
            <a:normAutofit fontScale="92500"/>
          </a:bodyPr>
          <a:lstStyle/>
          <a:p>
            <a:r>
              <a:rPr lang="en-US" dirty="0"/>
              <a:t>Hasta $25,000</a:t>
            </a:r>
          </a:p>
          <a:p>
            <a:r>
              <a:rPr lang="es-ES" sz="2800" dirty="0">
                <a:effectLst/>
                <a:latin typeface="Calibri" panose="020F0502020204030204" pitchFamily="34" charset="0"/>
                <a:ea typeface="Times New Roman" panose="02020603050405020304" pitchFamily="18" charset="0"/>
                <a:cs typeface="Times New Roman" panose="02020603050405020304" pitchFamily="18" charset="0"/>
              </a:rPr>
              <a:t>Cumplir, o comprometerse a cumplir, todos los requisitos de la subvención</a:t>
            </a:r>
          </a:p>
          <a:p>
            <a:r>
              <a:rPr lang="es-ES" sz="2800" dirty="0">
                <a:effectLst/>
                <a:latin typeface="Calibri" panose="020F0502020204030204" pitchFamily="34" charset="0"/>
                <a:ea typeface="Times New Roman" panose="02020603050405020304" pitchFamily="18" charset="0"/>
                <a:cs typeface="Times New Roman" panose="02020603050405020304" pitchFamily="18" charset="0"/>
              </a:rPr>
              <a:t>Presentar la propuesta de subvención completa</a:t>
            </a:r>
          </a:p>
          <a:p>
            <a:r>
              <a:rPr lang="es-ES" dirty="0">
                <a:latin typeface="Calibri" panose="020F0502020204030204" pitchFamily="34" charset="0"/>
                <a:cs typeface="Times New Roman" panose="02020603050405020304" pitchFamily="18" charset="0"/>
              </a:rPr>
              <a:t>licenciado y tener un año o más de funcionamiento</a:t>
            </a:r>
          </a:p>
          <a:p>
            <a:r>
              <a:rPr lang="en-US" dirty="0">
                <a:latin typeface="Calibri" panose="020F0502020204030204" pitchFamily="34" charset="0"/>
                <a:cs typeface="Times New Roman" panose="02020603050405020304" pitchFamily="18" charset="0"/>
              </a:rPr>
              <a:t>Plan de </a:t>
            </a:r>
            <a:r>
              <a:rPr lang="en-US" dirty="0" err="1">
                <a:latin typeface="Calibri" panose="020F0502020204030204" pitchFamily="34" charset="0"/>
                <a:cs typeface="Times New Roman" panose="02020603050405020304" pitchFamily="18" charset="0"/>
              </a:rPr>
              <a:t>sostenibilidad</a:t>
            </a:r>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Contrapartida del 20%</a:t>
            </a:r>
          </a:p>
          <a:p>
            <a:r>
              <a:rPr lang="en-US" dirty="0" err="1">
                <a:latin typeface="Calibri" panose="020F0502020204030204" pitchFamily="34" charset="0"/>
                <a:cs typeface="Times New Roman" panose="02020603050405020304" pitchFamily="18" charset="0"/>
              </a:rPr>
              <a:t>Completa</a:t>
            </a:r>
            <a:r>
              <a:rPr lang="en-US" dirty="0">
                <a:latin typeface="Calibri" panose="020F0502020204030204" pitchFamily="34" charset="0"/>
                <a:cs typeface="Times New Roman" panose="02020603050405020304" pitchFamily="18" charset="0"/>
              </a:rPr>
              <a:t> dos o mas </a:t>
            </a:r>
            <a:r>
              <a:rPr lang="en-US" dirty="0" err="1">
                <a:latin typeface="Calibri" panose="020F0502020204030204" pitchFamily="34" charset="0"/>
                <a:cs typeface="Times New Roman" panose="02020603050405020304" pitchFamily="18" charset="0"/>
              </a:rPr>
              <a:t>actividades</a:t>
            </a:r>
            <a:r>
              <a:rPr lang="en-US" dirty="0">
                <a:latin typeface="Calibri" panose="020F0502020204030204" pitchFamily="34" charset="0"/>
                <a:cs typeface="Times New Roman" panose="02020603050405020304" pitchFamily="18" charset="0"/>
              </a:rPr>
              <a:t> de </a:t>
            </a:r>
            <a:r>
              <a:rPr lang="en-US" dirty="0" err="1">
                <a:latin typeface="Calibri" panose="020F0502020204030204" pitchFamily="34" charset="0"/>
                <a:cs typeface="Times New Roman" panose="02020603050405020304" pitchFamily="18" charset="0"/>
              </a:rPr>
              <a:t>sostenibilidad</a:t>
            </a:r>
            <a:r>
              <a:rPr lang="en-US" dirty="0">
                <a:latin typeface="Calibri" panose="020F0502020204030204" pitchFamily="34" charset="0"/>
                <a:cs typeface="Times New Roman" panose="02020603050405020304" pitchFamily="18" charset="0"/>
              </a:rPr>
              <a:t> </a:t>
            </a:r>
            <a:r>
              <a:rPr lang="en-US" dirty="0" err="1">
                <a:latin typeface="Calibri" panose="020F0502020204030204" pitchFamily="34" charset="0"/>
                <a:cs typeface="Times New Roman" panose="02020603050405020304" pitchFamily="18" charset="0"/>
              </a:rPr>
              <a:t>empresarial</a:t>
            </a:r>
            <a:endParaRPr lang="en-US" dirty="0"/>
          </a:p>
          <a:p>
            <a:endParaRPr lang="en-US" dirty="0"/>
          </a:p>
        </p:txBody>
      </p:sp>
    </p:spTree>
    <p:extLst>
      <p:ext uri="{BB962C8B-B14F-4D97-AF65-F5344CB8AC3E}">
        <p14:creationId xmlns:p14="http://schemas.microsoft.com/office/powerpoint/2010/main" val="146930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FEAD-2D99-25FC-B626-A885CE9B614D}"/>
              </a:ext>
            </a:extLst>
          </p:cNvPr>
          <p:cNvSpPr>
            <a:spLocks noGrp="1"/>
          </p:cNvSpPr>
          <p:nvPr>
            <p:ph type="title"/>
          </p:nvPr>
        </p:nvSpPr>
        <p:spPr>
          <a:xfrm>
            <a:off x="831850" y="1709738"/>
            <a:ext cx="6516401" cy="2852737"/>
          </a:xfrm>
        </p:spPr>
        <p:txBody>
          <a:bodyPr/>
          <a:lstStyle/>
          <a:p>
            <a:r>
              <a:rPr lang="en-US" dirty="0" err="1"/>
              <a:t>Iniciación</a:t>
            </a:r>
            <a:r>
              <a:rPr lang="en-US" dirty="0"/>
              <a:t> del </a:t>
            </a:r>
            <a:r>
              <a:rPr lang="en-US" dirty="0" err="1"/>
              <a:t>proyecto</a:t>
            </a:r>
            <a:endParaRPr lang="en-US" dirty="0"/>
          </a:p>
        </p:txBody>
      </p:sp>
      <p:pic>
        <p:nvPicPr>
          <p:cNvPr id="5" name="Picture 4" descr="A person and a child playing in the sand at the beach&#10;&#10;Description automatically generated with medium confidence">
            <a:extLst>
              <a:ext uri="{FF2B5EF4-FFF2-40B4-BE49-F238E27FC236}">
                <a16:creationId xmlns:a16="http://schemas.microsoft.com/office/drawing/2014/main" id="{FFFC12AA-114C-22BA-D473-70A60EA10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6102" y="0"/>
            <a:ext cx="3735897" cy="5603292"/>
          </a:xfrm>
          <a:prstGeom prst="rect">
            <a:avLst/>
          </a:prstGeom>
        </p:spPr>
      </p:pic>
    </p:spTree>
    <p:extLst>
      <p:ext uri="{BB962C8B-B14F-4D97-AF65-F5344CB8AC3E}">
        <p14:creationId xmlns:p14="http://schemas.microsoft.com/office/powerpoint/2010/main" val="936386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968F-A55B-50FA-DE8D-0F6A88D18A8D}"/>
              </a:ext>
            </a:extLst>
          </p:cNvPr>
          <p:cNvSpPr>
            <a:spLocks noGrp="1"/>
          </p:cNvSpPr>
          <p:nvPr>
            <p:ph type="title"/>
          </p:nvPr>
        </p:nvSpPr>
        <p:spPr/>
        <p:txBody>
          <a:bodyPr/>
          <a:lstStyle/>
          <a:p>
            <a:r>
              <a:rPr lang="es-MX" dirty="0"/>
              <a:t>Cuando abra y cierra la beca</a:t>
            </a:r>
            <a:endParaRPr lang="en-US" dirty="0"/>
          </a:p>
        </p:txBody>
      </p:sp>
      <p:sp>
        <p:nvSpPr>
          <p:cNvPr id="3" name="Content Placeholder 2">
            <a:extLst>
              <a:ext uri="{FF2B5EF4-FFF2-40B4-BE49-F238E27FC236}">
                <a16:creationId xmlns:a16="http://schemas.microsoft.com/office/drawing/2014/main" id="{4EE0ED71-68CF-0BA7-F875-E6D40BA8B082}"/>
              </a:ext>
            </a:extLst>
          </p:cNvPr>
          <p:cNvSpPr>
            <a:spLocks noGrp="1"/>
          </p:cNvSpPr>
          <p:nvPr>
            <p:ph idx="1"/>
          </p:nvPr>
        </p:nvSpPr>
        <p:spPr/>
        <p:txBody>
          <a:bodyPr/>
          <a:lstStyle/>
          <a:p>
            <a:r>
              <a:rPr lang="es-MX" dirty="0"/>
              <a:t>La beca se abrirá en la primavera de 2023</a:t>
            </a:r>
          </a:p>
          <a:p>
            <a:r>
              <a:rPr lang="es-ES" dirty="0"/>
              <a:t>Estará disponible hasta que se acaben todos los fondos</a:t>
            </a:r>
            <a:endParaRPr lang="en-US" dirty="0"/>
          </a:p>
        </p:txBody>
      </p:sp>
    </p:spTree>
    <p:extLst>
      <p:ext uri="{BB962C8B-B14F-4D97-AF65-F5344CB8AC3E}">
        <p14:creationId xmlns:p14="http://schemas.microsoft.com/office/powerpoint/2010/main" val="3151675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10B57-8A52-3BF4-DF4B-E1FC2487E725}"/>
              </a:ext>
            </a:extLst>
          </p:cNvPr>
          <p:cNvSpPr>
            <a:spLocks noGrp="1"/>
          </p:cNvSpPr>
          <p:nvPr>
            <p:ph type="title"/>
          </p:nvPr>
        </p:nvSpPr>
        <p:spPr>
          <a:xfrm>
            <a:off x="859465" y="1027906"/>
            <a:ext cx="4084674" cy="1325563"/>
          </a:xfrm>
        </p:spPr>
        <p:txBody>
          <a:bodyPr>
            <a:noAutofit/>
          </a:bodyPr>
          <a:lstStyle/>
          <a:p>
            <a:r>
              <a:rPr lang="es-ES" sz="4800" dirty="0"/>
              <a:t>¡Ya es tiempo para empezar!</a:t>
            </a:r>
            <a:endParaRPr lang="en-US" sz="4800" dirty="0"/>
          </a:p>
        </p:txBody>
      </p:sp>
      <p:pic>
        <p:nvPicPr>
          <p:cNvPr id="5" name="Content Placeholder 4" descr="A picture containing building, dirty, old, step&#10;&#10;Description automatically generated">
            <a:extLst>
              <a:ext uri="{FF2B5EF4-FFF2-40B4-BE49-F238E27FC236}">
                <a16:creationId xmlns:a16="http://schemas.microsoft.com/office/drawing/2014/main" id="{4D76C447-F926-A720-9044-D8618EC22A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64993" y="1027906"/>
            <a:ext cx="6527007" cy="4351338"/>
          </a:xfrm>
        </p:spPr>
      </p:pic>
    </p:spTree>
    <p:extLst>
      <p:ext uri="{BB962C8B-B14F-4D97-AF65-F5344CB8AC3E}">
        <p14:creationId xmlns:p14="http://schemas.microsoft.com/office/powerpoint/2010/main" val="3479476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787D41-5EEC-F769-7968-7E8A75920A47}"/>
              </a:ext>
            </a:extLst>
          </p:cNvPr>
          <p:cNvSpPr>
            <a:spLocks noGrp="1"/>
          </p:cNvSpPr>
          <p:nvPr>
            <p:ph type="title"/>
          </p:nvPr>
        </p:nvSpPr>
        <p:spPr>
          <a:xfrm>
            <a:off x="831850" y="1709738"/>
            <a:ext cx="5392680" cy="2852737"/>
          </a:xfrm>
        </p:spPr>
        <p:txBody>
          <a:bodyPr>
            <a:normAutofit/>
          </a:bodyPr>
          <a:lstStyle/>
          <a:p>
            <a:r>
              <a:rPr lang="en-US" dirty="0" err="1"/>
              <a:t>Fase</a:t>
            </a:r>
            <a:r>
              <a:rPr lang="en-US" dirty="0"/>
              <a:t> de</a:t>
            </a:r>
            <a:br>
              <a:rPr lang="en-US" dirty="0"/>
            </a:br>
            <a:r>
              <a:rPr lang="en-US" dirty="0" err="1"/>
              <a:t>Finalización</a:t>
            </a:r>
            <a:r>
              <a:rPr lang="en-US" dirty="0"/>
              <a:t> del </a:t>
            </a:r>
            <a:r>
              <a:rPr lang="en-US" dirty="0" err="1"/>
              <a:t>proyecto</a:t>
            </a:r>
            <a:endParaRPr lang="en-US" dirty="0"/>
          </a:p>
        </p:txBody>
      </p:sp>
      <p:pic>
        <p:nvPicPr>
          <p:cNvPr id="3074" name="Picture 2" descr="Free High Angle Shot of a Text Board Stock Photo">
            <a:extLst>
              <a:ext uri="{FF2B5EF4-FFF2-40B4-BE49-F238E27FC236}">
                <a16:creationId xmlns:a16="http://schemas.microsoft.com/office/drawing/2014/main" id="{79F445CD-B5F8-8CE9-75C3-B3572DDCF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8322" y="0"/>
            <a:ext cx="3753678" cy="562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659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209B6-DD98-5960-CCF8-B592D05AD14C}"/>
              </a:ext>
            </a:extLst>
          </p:cNvPr>
          <p:cNvSpPr>
            <a:spLocks noGrp="1"/>
          </p:cNvSpPr>
          <p:nvPr>
            <p:ph type="title"/>
          </p:nvPr>
        </p:nvSpPr>
        <p:spPr/>
        <p:txBody>
          <a:bodyPr/>
          <a:lstStyle/>
          <a:p>
            <a:r>
              <a:rPr lang="en-US" dirty="0" err="1">
                <a:latin typeface="Calibri" panose="020F0502020204030204" pitchFamily="34" charset="0"/>
                <a:cs typeface="Times New Roman" panose="02020603050405020304" pitchFamily="18" charset="0"/>
              </a:rPr>
              <a:t>Sostenibilidad</a:t>
            </a:r>
            <a:r>
              <a:rPr lang="en-US" dirty="0">
                <a:latin typeface="Calibri" panose="020F0502020204030204" pitchFamily="34" charset="0"/>
                <a:cs typeface="Times New Roman" panose="02020603050405020304" pitchFamily="18" charset="0"/>
              </a:rPr>
              <a:t> </a:t>
            </a:r>
            <a:r>
              <a:rPr lang="en-US" dirty="0" err="1">
                <a:latin typeface="Calibri" panose="020F0502020204030204" pitchFamily="34" charset="0"/>
                <a:cs typeface="Times New Roman" panose="02020603050405020304" pitchFamily="18" charset="0"/>
              </a:rPr>
              <a:t>empresarial</a:t>
            </a:r>
            <a:endParaRPr lang="en-US" dirty="0"/>
          </a:p>
        </p:txBody>
      </p:sp>
      <p:sp>
        <p:nvSpPr>
          <p:cNvPr id="3" name="Content Placeholder 2">
            <a:extLst>
              <a:ext uri="{FF2B5EF4-FFF2-40B4-BE49-F238E27FC236}">
                <a16:creationId xmlns:a16="http://schemas.microsoft.com/office/drawing/2014/main" id="{4F476330-6305-7A39-BC8C-F107BD42D3DE}"/>
              </a:ext>
            </a:extLst>
          </p:cNvPr>
          <p:cNvSpPr>
            <a:spLocks noGrp="1"/>
          </p:cNvSpPr>
          <p:nvPr>
            <p:ph idx="1"/>
          </p:nvPr>
        </p:nvSpPr>
        <p:spPr/>
        <p:txBody>
          <a:bodyPr>
            <a:normAutofit fontScale="92500" lnSpcReduction="20000"/>
          </a:bodyPr>
          <a:lstStyle/>
          <a:p>
            <a:pPr marL="342900" marR="0" lvl="0" indent="-342900">
              <a:spcBef>
                <a:spcPts val="500"/>
              </a:spcBef>
              <a:spcAft>
                <a:spcPts val="0"/>
              </a:spcAft>
              <a:buFont typeface="Symbol" panose="05050102010706020507" pitchFamily="18" charset="2"/>
              <a:buChar char=""/>
            </a:pPr>
            <a:r>
              <a:rPr lang="es-ES" sz="2800" dirty="0">
                <a:effectLst/>
                <a:latin typeface="Calibri" panose="020F0502020204030204" pitchFamily="34" charset="0"/>
                <a:ea typeface="Times New Roman" panose="02020603050405020304" pitchFamily="18" charset="0"/>
                <a:cs typeface="Times New Roman" panose="02020603050405020304" pitchFamily="18" charset="0"/>
              </a:rPr>
              <a:t>Apertura de una cuenta comercial corriente.</a:t>
            </a:r>
          </a:p>
          <a:p>
            <a:pPr marL="342900" marR="0" lvl="0" indent="-342900">
              <a:spcBef>
                <a:spcPts val="500"/>
              </a:spcBef>
              <a:spcAft>
                <a:spcPts val="0"/>
              </a:spcAft>
              <a:buFont typeface="Symbol" panose="05050102010706020507" pitchFamily="18" charset="2"/>
              <a:buChar char=""/>
            </a:pPr>
            <a:r>
              <a:rPr lang="es-ES" sz="2800" dirty="0">
                <a:effectLst/>
                <a:latin typeface="Calibri" panose="020F0502020204030204" pitchFamily="34" charset="0"/>
                <a:ea typeface="Times New Roman" panose="02020603050405020304" pitchFamily="18" charset="0"/>
                <a:cs typeface="Times New Roman" panose="02020603050405020304" pitchFamily="18" charset="0"/>
              </a:rPr>
              <a:t>Realización de dos o más horas de capacitación empresarial.</a:t>
            </a:r>
          </a:p>
          <a:p>
            <a:pPr marL="342900" marR="0" lvl="0" indent="-342900">
              <a:spcBef>
                <a:spcPts val="500"/>
              </a:spcBef>
              <a:spcAft>
                <a:spcPts val="0"/>
              </a:spcAft>
              <a:buFont typeface="Symbol" panose="05050102010706020507" pitchFamily="18" charset="2"/>
              <a:buChar char=""/>
            </a:pPr>
            <a:r>
              <a:rPr lang="es-ES" sz="2800" dirty="0">
                <a:effectLst/>
                <a:latin typeface="Calibri" panose="020F0502020204030204" pitchFamily="34" charset="0"/>
                <a:ea typeface="Times New Roman" panose="02020603050405020304" pitchFamily="18" charset="0"/>
                <a:cs typeface="Times New Roman" panose="02020603050405020304" pitchFamily="18" charset="0"/>
              </a:rPr>
              <a:t>Elaboración de un presupuesto operativo que incluya las previsiones de ingresos y gastos para el año siguiente.</a:t>
            </a:r>
          </a:p>
          <a:p>
            <a:pPr marL="342900" marR="0" lvl="0" indent="-342900">
              <a:spcBef>
                <a:spcPts val="500"/>
              </a:spcBef>
              <a:spcAft>
                <a:spcPts val="0"/>
              </a:spcAft>
              <a:buFont typeface="Symbol" panose="05050102010706020507" pitchFamily="18" charset="2"/>
              <a:buChar char=""/>
            </a:pPr>
            <a:r>
              <a:rPr lang="es-ES" sz="2800" dirty="0">
                <a:effectLst/>
                <a:latin typeface="Calibri" panose="020F0502020204030204" pitchFamily="34" charset="0"/>
                <a:ea typeface="Times New Roman" panose="02020603050405020304" pitchFamily="18" charset="0"/>
                <a:cs typeface="Times New Roman" panose="02020603050405020304" pitchFamily="18" charset="0"/>
              </a:rPr>
              <a:t>Registro o participación activa en una red de servicios compartidos.</a:t>
            </a:r>
          </a:p>
          <a:p>
            <a:pPr marL="342900" marR="0" lvl="0" indent="-342900">
              <a:spcBef>
                <a:spcPts val="500"/>
              </a:spcBef>
              <a:spcAft>
                <a:spcPts val="0"/>
              </a:spcAft>
              <a:buFont typeface="Symbol" panose="05050102010706020507" pitchFamily="18" charset="2"/>
              <a:buChar char=""/>
            </a:pPr>
            <a:r>
              <a:rPr lang="es-ES" sz="2800" dirty="0">
                <a:effectLst/>
                <a:latin typeface="Calibri" panose="020F0502020204030204" pitchFamily="34" charset="0"/>
                <a:ea typeface="Times New Roman" panose="02020603050405020304" pitchFamily="18" charset="0"/>
                <a:cs typeface="Times New Roman" panose="02020603050405020304" pitchFamily="18" charset="0"/>
              </a:rPr>
              <a:t>Registro o participación activa en una red de cuidado infantil enfocado. </a:t>
            </a:r>
          </a:p>
          <a:p>
            <a:pPr marL="342900" marR="0" lvl="0" indent="-342900">
              <a:spcBef>
                <a:spcPts val="500"/>
              </a:spcBef>
              <a:spcAft>
                <a:spcPts val="0"/>
              </a:spcAft>
              <a:buFont typeface="Symbol" panose="05050102010706020507" pitchFamily="18" charset="2"/>
              <a:buChar char=""/>
            </a:pPr>
            <a:r>
              <a:rPr lang="es-ES" sz="2800" dirty="0">
                <a:effectLst/>
                <a:latin typeface="Calibri" panose="020F0502020204030204" pitchFamily="34" charset="0"/>
                <a:ea typeface="Times New Roman" panose="02020603050405020304" pitchFamily="18" charset="0"/>
                <a:cs typeface="Times New Roman" panose="02020603050405020304" pitchFamily="18" charset="0"/>
              </a:rPr>
              <a:t>Realización de la Escala de Evaluación de Programas (PAS) o la Escala de Evaluación de la Administración de Negocios para el Cuidado Infantil (BAS).</a:t>
            </a:r>
          </a:p>
          <a:p>
            <a:pPr marL="342900" marR="0" lvl="0" indent="-342900">
              <a:spcBef>
                <a:spcPts val="500"/>
              </a:spcBef>
              <a:spcAft>
                <a:spcPts val="0"/>
              </a:spcAft>
              <a:buFont typeface="Symbol" panose="05050102010706020507" pitchFamily="18" charset="2"/>
              <a:buChar char=""/>
            </a:pPr>
            <a:r>
              <a:rPr lang="es-ES" sz="2800" dirty="0">
                <a:effectLst/>
                <a:latin typeface="Calibri" panose="020F0502020204030204" pitchFamily="34" charset="0"/>
                <a:ea typeface="Times New Roman" panose="02020603050405020304" pitchFamily="18" charset="0"/>
                <a:cs typeface="Times New Roman" panose="02020603050405020304" pitchFamily="18" charset="0"/>
              </a:rPr>
              <a:t>Aumento del número de estrellas en </a:t>
            </a:r>
            <a:r>
              <a:rPr lang="es-ES" sz="2800" dirty="0" err="1">
                <a:effectLst/>
                <a:latin typeface="Calibri" panose="020F0502020204030204" pitchFamily="34" charset="0"/>
                <a:ea typeface="Times New Roman" panose="02020603050405020304" pitchFamily="18" charset="0"/>
                <a:cs typeface="Times New Roman" panose="02020603050405020304" pitchFamily="18" charset="0"/>
              </a:rPr>
              <a:t>Spark</a:t>
            </a:r>
            <a:r>
              <a:rPr lang="es-ES" sz="2800" dirty="0">
                <a:effectLst/>
                <a:latin typeface="Calibri" panose="020F0502020204030204" pitchFamily="34"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38482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61C4-D7E1-E9D0-EFD8-DE4968516067}"/>
              </a:ext>
            </a:extLst>
          </p:cNvPr>
          <p:cNvSpPr>
            <a:spLocks noGrp="1"/>
          </p:cNvSpPr>
          <p:nvPr>
            <p:ph type="title"/>
          </p:nvPr>
        </p:nvSpPr>
        <p:spPr/>
        <p:txBody>
          <a:bodyPr/>
          <a:lstStyle/>
          <a:p>
            <a:r>
              <a:rPr lang="en-US" dirty="0" err="1"/>
              <a:t>Suplementario</a:t>
            </a:r>
            <a:r>
              <a:rPr lang="en-US" dirty="0"/>
              <a:t> Informe para la Beca </a:t>
            </a:r>
          </a:p>
        </p:txBody>
      </p:sp>
      <p:sp>
        <p:nvSpPr>
          <p:cNvPr id="3" name="Content Placeholder 2">
            <a:extLst>
              <a:ext uri="{FF2B5EF4-FFF2-40B4-BE49-F238E27FC236}">
                <a16:creationId xmlns:a16="http://schemas.microsoft.com/office/drawing/2014/main" id="{45A5D05E-38BA-BC00-AABC-6EC135D0E339}"/>
              </a:ext>
            </a:extLst>
          </p:cNvPr>
          <p:cNvSpPr>
            <a:spLocks noGrp="1"/>
          </p:cNvSpPr>
          <p:nvPr>
            <p:ph idx="1"/>
          </p:nvPr>
        </p:nvSpPr>
        <p:spPr/>
        <p:txBody>
          <a:bodyPr/>
          <a:lstStyle/>
          <a:p>
            <a:r>
              <a:rPr lang="es-ES" dirty="0"/>
              <a:t>Informe trimestral de actualización del proyecto</a:t>
            </a:r>
            <a:endParaRPr lang="en-US" dirty="0"/>
          </a:p>
        </p:txBody>
      </p:sp>
    </p:spTree>
    <p:extLst>
      <p:ext uri="{BB962C8B-B14F-4D97-AF65-F5344CB8AC3E}">
        <p14:creationId xmlns:p14="http://schemas.microsoft.com/office/powerpoint/2010/main" val="719320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87000-2323-ED3B-1EE7-D42595325A9C}"/>
              </a:ext>
            </a:extLst>
          </p:cNvPr>
          <p:cNvSpPr>
            <a:spLocks noGrp="1"/>
          </p:cNvSpPr>
          <p:nvPr>
            <p:ph type="title"/>
          </p:nvPr>
        </p:nvSpPr>
        <p:spPr/>
        <p:txBody>
          <a:bodyPr/>
          <a:lstStyle/>
          <a:p>
            <a:r>
              <a:rPr lang="en-US" dirty="0" err="1"/>
              <a:t>Fase</a:t>
            </a:r>
            <a:r>
              <a:rPr lang="en-US" dirty="0"/>
              <a:t> de </a:t>
            </a:r>
            <a:r>
              <a:rPr lang="en-US" dirty="0" err="1"/>
              <a:t>Finalización</a:t>
            </a:r>
            <a:r>
              <a:rPr lang="en-US" dirty="0"/>
              <a:t> del </a:t>
            </a:r>
            <a:r>
              <a:rPr lang="en-US" dirty="0" err="1"/>
              <a:t>proyecto</a:t>
            </a:r>
            <a:endParaRPr lang="en-US" dirty="0"/>
          </a:p>
        </p:txBody>
      </p:sp>
      <p:sp>
        <p:nvSpPr>
          <p:cNvPr id="3" name="Content Placeholder 2">
            <a:extLst>
              <a:ext uri="{FF2B5EF4-FFF2-40B4-BE49-F238E27FC236}">
                <a16:creationId xmlns:a16="http://schemas.microsoft.com/office/drawing/2014/main" id="{1CD4C0CA-01EF-C770-E8DD-DAD23EA73511}"/>
              </a:ext>
            </a:extLst>
          </p:cNvPr>
          <p:cNvSpPr>
            <a:spLocks noGrp="1"/>
          </p:cNvSpPr>
          <p:nvPr>
            <p:ph idx="1"/>
          </p:nvPr>
        </p:nvSpPr>
        <p:spPr/>
        <p:txBody>
          <a:bodyPr>
            <a:normAutofit/>
          </a:bodyPr>
          <a:lstStyle/>
          <a:p>
            <a:r>
              <a:rPr lang="es-MX" dirty="0">
                <a:latin typeface="Calibri" panose="020F0502020204030204" pitchFamily="34" charset="0"/>
                <a:ea typeface="Times New Roman" panose="02020603050405020304" pitchFamily="18" charset="0"/>
                <a:cs typeface="Times New Roman" panose="02020603050405020304" pitchFamily="18" charset="0"/>
              </a:rPr>
              <a:t>Ser licenciado, obtener una licencia o cambiar su tipo de licencia</a:t>
            </a:r>
          </a:p>
          <a:p>
            <a:r>
              <a:rPr lang="es-MX" sz="2800" dirty="0">
                <a:effectLst/>
                <a:latin typeface="Calibri" panose="020F0502020204030204" pitchFamily="34" charset="0"/>
                <a:ea typeface="Times New Roman" panose="02020603050405020304" pitchFamily="18" charset="0"/>
                <a:cs typeface="Times New Roman" panose="02020603050405020304" pitchFamily="18" charset="0"/>
              </a:rPr>
              <a:t>Identificado en </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Find Child Care Oregon, </a:t>
            </a:r>
            <a:r>
              <a:rPr lang="es-ES" sz="2800" dirty="0">
                <a:effectLst/>
                <a:latin typeface="Calibri" panose="020F0502020204030204" pitchFamily="34" charset="0"/>
                <a:ea typeface="Times New Roman" panose="02020603050405020304" pitchFamily="18" charset="0"/>
                <a:cs typeface="Times New Roman" panose="02020603050405020304" pitchFamily="18" charset="0"/>
              </a:rPr>
              <a:t>como un programa dispuesto a aceptar y atender a niños del programa ERDC y a niños con necesidades especiales</a:t>
            </a:r>
          </a:p>
          <a:p>
            <a:r>
              <a:rPr lang="en-US" dirty="0" err="1">
                <a:latin typeface="Calibri" panose="020F0502020204030204" pitchFamily="34" charset="0"/>
                <a:cs typeface="Times New Roman" panose="02020603050405020304" pitchFamily="18" charset="0"/>
              </a:rPr>
              <a:t>Completa</a:t>
            </a:r>
            <a:r>
              <a:rPr lang="en-US" dirty="0">
                <a:latin typeface="Calibri" panose="020F0502020204030204" pitchFamily="34" charset="0"/>
                <a:cs typeface="Times New Roman" panose="02020603050405020304" pitchFamily="18" charset="0"/>
              </a:rPr>
              <a:t> la/s </a:t>
            </a:r>
            <a:r>
              <a:rPr lang="en-US" dirty="0" err="1">
                <a:latin typeface="Calibri" panose="020F0502020204030204" pitchFamily="34" charset="0"/>
                <a:cs typeface="Times New Roman" panose="02020603050405020304" pitchFamily="18" charset="0"/>
              </a:rPr>
              <a:t>actividad</a:t>
            </a:r>
            <a:r>
              <a:rPr lang="en-US" dirty="0">
                <a:latin typeface="Calibri" panose="020F0502020204030204" pitchFamily="34" charset="0"/>
                <a:cs typeface="Times New Roman" panose="02020603050405020304" pitchFamily="18" charset="0"/>
              </a:rPr>
              <a:t> de </a:t>
            </a:r>
            <a:r>
              <a:rPr lang="en-US" dirty="0" err="1">
                <a:latin typeface="Calibri" panose="020F0502020204030204" pitchFamily="34" charset="0"/>
                <a:cs typeface="Times New Roman" panose="02020603050405020304" pitchFamily="18" charset="0"/>
              </a:rPr>
              <a:t>sostenibilidad</a:t>
            </a:r>
            <a:r>
              <a:rPr lang="en-US" dirty="0">
                <a:latin typeface="Calibri" panose="020F0502020204030204" pitchFamily="34" charset="0"/>
                <a:cs typeface="Times New Roman" panose="02020603050405020304" pitchFamily="18" charset="0"/>
              </a:rPr>
              <a:t> </a:t>
            </a:r>
            <a:r>
              <a:rPr lang="en-US" dirty="0" err="1">
                <a:latin typeface="Calibri" panose="020F0502020204030204" pitchFamily="34" charset="0"/>
                <a:cs typeface="Times New Roman" panose="02020603050405020304" pitchFamily="18" charset="0"/>
              </a:rPr>
              <a:t>empresarial</a:t>
            </a:r>
            <a:endParaRPr lang="en-US" dirty="0"/>
          </a:p>
          <a:p>
            <a:r>
              <a:rPr lang="es-MX" dirty="0">
                <a:latin typeface="Calibri" panose="020F0502020204030204" pitchFamily="34" charset="0"/>
                <a:ea typeface="Times New Roman" panose="02020603050405020304" pitchFamily="18" charset="0"/>
                <a:cs typeface="Times New Roman" panose="02020603050405020304" pitchFamily="18" charset="0"/>
              </a:rPr>
              <a:t>Presentar un </a:t>
            </a:r>
            <a:r>
              <a:rPr lang="es-ES" dirty="0">
                <a:latin typeface="Calibri" panose="020F0502020204030204" pitchFamily="34" charset="0"/>
                <a:ea typeface="Times New Roman" panose="02020603050405020304" pitchFamily="18" charset="0"/>
                <a:cs typeface="Times New Roman" panose="02020603050405020304" pitchFamily="18" charset="0"/>
              </a:rPr>
              <a:t>Informe de finalización del proyecto </a:t>
            </a:r>
          </a:p>
        </p:txBody>
      </p:sp>
    </p:spTree>
    <p:extLst>
      <p:ext uri="{BB962C8B-B14F-4D97-AF65-F5344CB8AC3E}">
        <p14:creationId xmlns:p14="http://schemas.microsoft.com/office/powerpoint/2010/main" val="660979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FABC-2FBC-87D0-CA54-21AAA1BA5966}"/>
              </a:ext>
            </a:extLst>
          </p:cNvPr>
          <p:cNvSpPr>
            <a:spLocks noGrp="1"/>
          </p:cNvSpPr>
          <p:nvPr>
            <p:ph type="title"/>
          </p:nvPr>
        </p:nvSpPr>
        <p:spPr/>
        <p:txBody>
          <a:bodyPr/>
          <a:lstStyle/>
          <a:p>
            <a:r>
              <a:rPr lang="en-US" dirty="0"/>
              <a:t>Gracias</a:t>
            </a:r>
          </a:p>
        </p:txBody>
      </p:sp>
      <p:sp>
        <p:nvSpPr>
          <p:cNvPr id="3" name="Content Placeholder 2">
            <a:extLst>
              <a:ext uri="{FF2B5EF4-FFF2-40B4-BE49-F238E27FC236}">
                <a16:creationId xmlns:a16="http://schemas.microsoft.com/office/drawing/2014/main" id="{9DC2BA46-E641-4053-81FD-32AF3A4AF34F}"/>
              </a:ext>
            </a:extLst>
          </p:cNvPr>
          <p:cNvSpPr>
            <a:spLocks noGrp="1"/>
          </p:cNvSpPr>
          <p:nvPr>
            <p:ph idx="1"/>
          </p:nvPr>
        </p:nvSpPr>
        <p:spPr/>
        <p:txBody>
          <a:bodyPr/>
          <a:lstStyle/>
          <a:p>
            <a:r>
              <a:rPr lang="en-US" dirty="0"/>
              <a:t>Si </a:t>
            </a:r>
            <a:r>
              <a:rPr lang="en-US" dirty="0" err="1"/>
              <a:t>tiene</a:t>
            </a:r>
            <a:r>
              <a:rPr lang="en-US" dirty="0"/>
              <a:t> </a:t>
            </a:r>
            <a:r>
              <a:rPr lang="en-US" dirty="0" err="1"/>
              <a:t>preguntas</a:t>
            </a:r>
            <a:r>
              <a:rPr lang="en-US" dirty="0"/>
              <a:t>, </a:t>
            </a:r>
            <a:r>
              <a:rPr lang="es-ES" dirty="0"/>
              <a:t>llámenos o envíenos un correo electrónico</a:t>
            </a:r>
            <a:endParaRPr lang="en-US" dirty="0"/>
          </a:p>
          <a:p>
            <a:r>
              <a:rPr lang="en-US" dirty="0"/>
              <a:t>503-838-9261</a:t>
            </a:r>
          </a:p>
          <a:p>
            <a:r>
              <a:rPr lang="en-US" dirty="0">
                <a:hlinkClick r:id="rId3">
                  <a:extLst>
                    <a:ext uri="{A12FA001-AC4F-418D-AE19-62706E023703}">
                      <ahyp:hlinkClr xmlns:ahyp="http://schemas.microsoft.com/office/drawing/2018/hyperlinkcolor" val="tx"/>
                    </a:ext>
                  </a:extLst>
                </a:hlinkClick>
              </a:rPr>
              <a:t>winegardnern@wou.edu</a:t>
            </a:r>
            <a:r>
              <a:rPr lang="en-US" dirty="0"/>
              <a:t> </a:t>
            </a:r>
          </a:p>
        </p:txBody>
      </p:sp>
    </p:spTree>
    <p:extLst>
      <p:ext uri="{BB962C8B-B14F-4D97-AF65-F5344CB8AC3E}">
        <p14:creationId xmlns:p14="http://schemas.microsoft.com/office/powerpoint/2010/main" val="4142605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BC60EB-030F-BC9E-E91E-897BB749202C}"/>
              </a:ext>
            </a:extLst>
          </p:cNvPr>
          <p:cNvSpPr>
            <a:spLocks noGrp="1"/>
          </p:cNvSpPr>
          <p:nvPr>
            <p:ph type="title"/>
          </p:nvPr>
        </p:nvSpPr>
        <p:spPr>
          <a:xfrm>
            <a:off x="831850" y="1709738"/>
            <a:ext cx="6659620" cy="2852737"/>
          </a:xfrm>
        </p:spPr>
        <p:txBody>
          <a:bodyPr>
            <a:normAutofit fontScale="90000"/>
          </a:bodyPr>
          <a:lstStyle/>
          <a:p>
            <a:r>
              <a:rPr lang="es-ES" dirty="0"/>
              <a:t>¿Dónde puede encontrar los documentos para esta beca?</a:t>
            </a:r>
            <a:r>
              <a:rPr lang="es-MX" dirty="0"/>
              <a:t> </a:t>
            </a:r>
            <a:endParaRPr lang="en-US" dirty="0"/>
          </a:p>
        </p:txBody>
      </p:sp>
      <p:pic>
        <p:nvPicPr>
          <p:cNvPr id="2050" name="Picture 2" descr="Free Happy young ethnic female using netbook while searching important information on comfortable bed with pillows Stock Photo">
            <a:extLst>
              <a:ext uri="{FF2B5EF4-FFF2-40B4-BE49-F238E27FC236}">
                <a16:creationId xmlns:a16="http://schemas.microsoft.com/office/drawing/2014/main" id="{90B6E88F-5ED2-5A2D-A895-C0B5345D2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1850" y="0"/>
            <a:ext cx="3740150" cy="561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215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D3102-E86C-2673-21A5-30FC9A6BFC9A}"/>
              </a:ext>
            </a:extLst>
          </p:cNvPr>
          <p:cNvSpPr>
            <a:spLocks noGrp="1"/>
          </p:cNvSpPr>
          <p:nvPr>
            <p:ph type="title"/>
          </p:nvPr>
        </p:nvSpPr>
        <p:spPr/>
        <p:txBody>
          <a:bodyPr/>
          <a:lstStyle/>
          <a:p>
            <a:r>
              <a:rPr lang="es-MX" dirty="0"/>
              <a:t>Documentos de la beca</a:t>
            </a:r>
            <a:endParaRPr lang="en-US" dirty="0"/>
          </a:p>
        </p:txBody>
      </p:sp>
      <p:sp>
        <p:nvSpPr>
          <p:cNvPr id="5" name="Content Placeholder 4">
            <a:extLst>
              <a:ext uri="{FF2B5EF4-FFF2-40B4-BE49-F238E27FC236}">
                <a16:creationId xmlns:a16="http://schemas.microsoft.com/office/drawing/2014/main" id="{856CBE51-9503-C71D-9FE6-9A94A34A6F4F}"/>
              </a:ext>
            </a:extLst>
          </p:cNvPr>
          <p:cNvSpPr>
            <a:spLocks noGrp="1"/>
          </p:cNvSpPr>
          <p:nvPr>
            <p:ph idx="1"/>
          </p:nvPr>
        </p:nvSpPr>
        <p:spPr/>
        <p:txBody>
          <a:bodyPr/>
          <a:lstStyle/>
          <a:p>
            <a:r>
              <a:rPr lang="es-MX" dirty="0"/>
              <a:t>Sitio de web de </a:t>
            </a:r>
            <a:r>
              <a:rPr lang="es-MX" dirty="0" err="1"/>
              <a:t>Spark</a:t>
            </a:r>
            <a:endParaRPr lang="es-MX" dirty="0"/>
          </a:p>
          <a:p>
            <a:r>
              <a:rPr lang="es-MX" dirty="0"/>
              <a:t>Solamente disponible digitalmente</a:t>
            </a:r>
          </a:p>
          <a:p>
            <a:r>
              <a:rPr lang="es-MX" dirty="0"/>
              <a:t>Disponible en español y ingles</a:t>
            </a:r>
          </a:p>
        </p:txBody>
      </p:sp>
    </p:spTree>
    <p:extLst>
      <p:ext uri="{BB962C8B-B14F-4D97-AF65-F5344CB8AC3E}">
        <p14:creationId xmlns:p14="http://schemas.microsoft.com/office/powerpoint/2010/main" val="96225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D310C-F670-5BF3-C7AA-27C497EC5832}"/>
              </a:ext>
            </a:extLst>
          </p:cNvPr>
          <p:cNvSpPr>
            <a:spLocks noGrp="1"/>
          </p:cNvSpPr>
          <p:nvPr>
            <p:ph type="title"/>
          </p:nvPr>
        </p:nvSpPr>
        <p:spPr>
          <a:xfrm>
            <a:off x="937867" y="576263"/>
            <a:ext cx="5481135" cy="2852737"/>
          </a:xfrm>
        </p:spPr>
        <p:txBody>
          <a:bodyPr/>
          <a:lstStyle/>
          <a:p>
            <a:pPr algn="ctr"/>
            <a:r>
              <a:rPr lang="es-MX" dirty="0"/>
              <a:t>Elegibilidad del proyecto</a:t>
            </a:r>
            <a:endParaRPr lang="en-US" dirty="0"/>
          </a:p>
        </p:txBody>
      </p:sp>
      <p:pic>
        <p:nvPicPr>
          <p:cNvPr id="1026" name="Picture 2" descr="Free Amazed woman standing with textbooks for studies Stock Photo">
            <a:extLst>
              <a:ext uri="{FF2B5EF4-FFF2-40B4-BE49-F238E27FC236}">
                <a16:creationId xmlns:a16="http://schemas.microsoft.com/office/drawing/2014/main" id="{F41D2151-D03E-B623-3191-5B0F60E61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0936" y="1410084"/>
            <a:ext cx="4941064" cy="329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519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6429-96A6-0452-3F15-1DB1CED29F9C}"/>
              </a:ext>
            </a:extLst>
          </p:cNvPr>
          <p:cNvSpPr>
            <a:spLocks noGrp="1"/>
          </p:cNvSpPr>
          <p:nvPr>
            <p:ph type="title"/>
          </p:nvPr>
        </p:nvSpPr>
        <p:spPr/>
        <p:txBody>
          <a:bodyPr/>
          <a:lstStyle/>
          <a:p>
            <a:r>
              <a:rPr lang="es-MX" dirty="0"/>
              <a:t>Programas que no son elegibles:</a:t>
            </a:r>
            <a:endParaRPr lang="en-US" dirty="0"/>
          </a:p>
        </p:txBody>
      </p:sp>
      <p:sp>
        <p:nvSpPr>
          <p:cNvPr id="3" name="Content Placeholder 2">
            <a:extLst>
              <a:ext uri="{FF2B5EF4-FFF2-40B4-BE49-F238E27FC236}">
                <a16:creationId xmlns:a16="http://schemas.microsoft.com/office/drawing/2014/main" id="{07E5506F-D86A-E096-C3EC-78E273C8B96B}"/>
              </a:ext>
            </a:extLst>
          </p:cNvPr>
          <p:cNvSpPr>
            <a:spLocks noGrp="1"/>
          </p:cNvSpPr>
          <p:nvPr>
            <p:ph idx="1"/>
          </p:nvPr>
        </p:nvSpPr>
        <p:spPr/>
        <p:txBody>
          <a:bodyPr/>
          <a:lstStyle/>
          <a:p>
            <a:r>
              <a:rPr lang="en-US" dirty="0"/>
              <a:t>Head Start y Early Start</a:t>
            </a:r>
          </a:p>
          <a:p>
            <a:r>
              <a:rPr lang="es-ES" dirty="0">
                <a:latin typeface="Calibri" panose="020F0502020204030204" pitchFamily="34" charset="0"/>
                <a:ea typeface="DengXian" panose="02010600030101010101" pitchFamily="2" charset="-122"/>
                <a:cs typeface="Times New Roman" panose="02020603050405020304" pitchFamily="18" charset="0"/>
              </a:rPr>
              <a:t>L</a:t>
            </a:r>
            <a:r>
              <a:rPr lang="es-ES" sz="2800" dirty="0">
                <a:effectLst/>
                <a:latin typeface="Calibri" panose="020F0502020204030204" pitchFamily="34" charset="0"/>
                <a:ea typeface="DengXian" panose="02010600030101010101" pitchFamily="2" charset="-122"/>
                <a:cs typeface="Times New Roman" panose="02020603050405020304" pitchFamily="18" charset="0"/>
              </a:rPr>
              <a:t>os distritos escolares </a:t>
            </a:r>
            <a:endParaRPr lang="en-US" dirty="0"/>
          </a:p>
        </p:txBody>
      </p:sp>
    </p:spTree>
    <p:extLst>
      <p:ext uri="{BB962C8B-B14F-4D97-AF65-F5344CB8AC3E}">
        <p14:creationId xmlns:p14="http://schemas.microsoft.com/office/powerpoint/2010/main" val="3138629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1A7F-8E8C-50FB-8BCF-FB27FB5845EE}"/>
              </a:ext>
            </a:extLst>
          </p:cNvPr>
          <p:cNvSpPr>
            <a:spLocks noGrp="1"/>
          </p:cNvSpPr>
          <p:nvPr>
            <p:ph type="title"/>
          </p:nvPr>
        </p:nvSpPr>
        <p:spPr/>
        <p:txBody>
          <a:bodyPr/>
          <a:lstStyle/>
          <a:p>
            <a:r>
              <a:rPr lang="es-MX" dirty="0"/>
              <a:t>Los programas elegibles</a:t>
            </a:r>
            <a:endParaRPr lang="en-US" dirty="0"/>
          </a:p>
        </p:txBody>
      </p:sp>
      <p:sp>
        <p:nvSpPr>
          <p:cNvPr id="3" name="Content Placeholder 2">
            <a:extLst>
              <a:ext uri="{FF2B5EF4-FFF2-40B4-BE49-F238E27FC236}">
                <a16:creationId xmlns:a16="http://schemas.microsoft.com/office/drawing/2014/main" id="{792B0D5B-F44F-418E-FD2D-A25C76BF2EC9}"/>
              </a:ext>
            </a:extLst>
          </p:cNvPr>
          <p:cNvSpPr>
            <a:spLocks noGrp="1"/>
          </p:cNvSpPr>
          <p:nvPr>
            <p:ph idx="1"/>
          </p:nvPr>
        </p:nvSpPr>
        <p:spPr>
          <a:xfrm>
            <a:off x="838200" y="1825625"/>
            <a:ext cx="8107037" cy="3484593"/>
          </a:xfrm>
        </p:spPr>
        <p:txBody>
          <a:bodyPr>
            <a:normAutofit fontScale="70000" lnSpcReduction="20000"/>
          </a:bodyPr>
          <a:lstStyle/>
          <a:p>
            <a:r>
              <a:rPr lang="es-MX" dirty="0"/>
              <a:t>Viven en los condados de </a:t>
            </a:r>
            <a:r>
              <a:rPr lang="en-US" dirty="0"/>
              <a:t>Coos, Curry, Douglas, Klamath, y Lake </a:t>
            </a:r>
          </a:p>
          <a:p>
            <a:r>
              <a:rPr lang="es-MX" dirty="0"/>
              <a:t>Provea o comprometido a proveer cuidado de tiempo completo, ano completo</a:t>
            </a:r>
          </a:p>
          <a:p>
            <a:r>
              <a:rPr lang="es-MX" dirty="0"/>
              <a:t>Provea o comprometido a proveer cuidado por niños </a:t>
            </a:r>
            <a:r>
              <a:rPr lang="es-ES" dirty="0"/>
              <a:t>del programa ERDC (programa de cuidado de niños relacionado con el empleo) y niños con necesidades especiales</a:t>
            </a:r>
            <a:endParaRPr lang="es-MX" dirty="0"/>
          </a:p>
          <a:p>
            <a:r>
              <a:rPr lang="es-MX" dirty="0"/>
              <a:t>Si esta licenciado tendrá un historial de cumplimiento limpio de resultados graves válidos y aumenta el numero de niños en su cuidado</a:t>
            </a:r>
          </a:p>
          <a:p>
            <a:r>
              <a:rPr lang="es-MX" dirty="0"/>
              <a:t>Si no esta licenciado, esta comprometido a ser licenciado al fin de este proyecto</a:t>
            </a:r>
          </a:p>
          <a:p>
            <a:r>
              <a:rPr lang="es-MX" dirty="0"/>
              <a:t>Si esta licenciado RF, tiene un plan de cambiar su tipo de licencia a CF</a:t>
            </a:r>
          </a:p>
          <a:p>
            <a:r>
              <a:rPr lang="es-MX" dirty="0"/>
              <a:t>Proyecto tiene que ser para la construcción o renovación mayor o menor</a:t>
            </a:r>
          </a:p>
          <a:p>
            <a:endParaRPr lang="es-MX" dirty="0"/>
          </a:p>
          <a:p>
            <a:endParaRPr lang="en-US" dirty="0"/>
          </a:p>
        </p:txBody>
      </p:sp>
      <p:pic>
        <p:nvPicPr>
          <p:cNvPr id="4" name="Picture 3" descr="A picture containing building, dirty, old, step&#10;&#10;Description automatically generated">
            <a:extLst>
              <a:ext uri="{FF2B5EF4-FFF2-40B4-BE49-F238E27FC236}">
                <a16:creationId xmlns:a16="http://schemas.microsoft.com/office/drawing/2014/main" id="{B13F91DA-3E1C-4DD1-DCCB-FC8A63460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237" y="3002121"/>
            <a:ext cx="3246763" cy="2164509"/>
          </a:xfrm>
          <a:prstGeom prst="rect">
            <a:avLst/>
          </a:prstGeom>
        </p:spPr>
      </p:pic>
    </p:spTree>
    <p:extLst>
      <p:ext uri="{BB962C8B-B14F-4D97-AF65-F5344CB8AC3E}">
        <p14:creationId xmlns:p14="http://schemas.microsoft.com/office/powerpoint/2010/main" val="1049146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BAE57-BE80-AE5A-199D-2617A6AF54BC}"/>
              </a:ext>
            </a:extLst>
          </p:cNvPr>
          <p:cNvSpPr>
            <a:spLocks noGrp="1"/>
          </p:cNvSpPr>
          <p:nvPr>
            <p:ph type="title"/>
          </p:nvPr>
        </p:nvSpPr>
        <p:spPr/>
        <p:txBody>
          <a:bodyPr/>
          <a:lstStyle/>
          <a:p>
            <a:r>
              <a:rPr lang="en-US" dirty="0"/>
              <a:t>CONSTRUCCIÓN</a:t>
            </a:r>
          </a:p>
        </p:txBody>
      </p:sp>
      <p:sp>
        <p:nvSpPr>
          <p:cNvPr id="3" name="Content Placeholder 2">
            <a:extLst>
              <a:ext uri="{FF2B5EF4-FFF2-40B4-BE49-F238E27FC236}">
                <a16:creationId xmlns:a16="http://schemas.microsoft.com/office/drawing/2014/main" id="{2FE1A0E1-DAA4-46E1-537F-C7059238FF9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23518807"/>
      </p:ext>
    </p:extLst>
  </p:cSld>
  <p:clrMapOvr>
    <a:masterClrMapping/>
  </p:clrMapOvr>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3583</TotalTime>
  <Words>4534</Words>
  <Application>Microsoft Office PowerPoint</Application>
  <PresentationFormat>Widescreen</PresentationFormat>
  <Paragraphs>405</Paragraphs>
  <Slides>35</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PlusJakartaSans</vt:lpstr>
      <vt:lpstr>Symbol</vt:lpstr>
      <vt:lpstr>Office Theme</vt:lpstr>
      <vt:lpstr>Proyecto de Mejora de Instalaciones Rurales de Aprendizaje Temprano</vt:lpstr>
      <vt:lpstr>Objetivos del Proyecto</vt:lpstr>
      <vt:lpstr>Cuando abra y cierra la beca</vt:lpstr>
      <vt:lpstr>¿Dónde puede encontrar los documentos para esta beca? </vt:lpstr>
      <vt:lpstr>Documentos de la beca</vt:lpstr>
      <vt:lpstr>Elegibilidad del proyecto</vt:lpstr>
      <vt:lpstr>Programas que no son elegibles:</vt:lpstr>
      <vt:lpstr>Los programas elegibles</vt:lpstr>
      <vt:lpstr>CONSTRUCCIÓN</vt:lpstr>
      <vt:lpstr>RENOVACIÓN MAYOR </vt:lpstr>
      <vt:lpstr>RENOVACIÓN MENOR (Interior) </vt:lpstr>
      <vt:lpstr>RENOVACIÓN MENOR (Exterior) </vt:lpstr>
      <vt:lpstr>PowerPoint Presentation</vt:lpstr>
      <vt:lpstr>PowerPoint Presentation</vt:lpstr>
      <vt:lpstr>Historia de complimiento satisfactoria</vt:lpstr>
      <vt:lpstr>Find Child Care Oregon</vt:lpstr>
      <vt:lpstr>El proceso de esta subvención será competitivo</vt:lpstr>
      <vt:lpstr>¿Eligible? ¡Aplica!</vt:lpstr>
      <vt:lpstr>FASES DEL PROYECTO</vt:lpstr>
      <vt:lpstr>PowerPoint Presentation</vt:lpstr>
      <vt:lpstr>Propuesta de subvención y fase de Refinamiento del proyecto</vt:lpstr>
      <vt:lpstr>Propuesta de proyecto</vt:lpstr>
      <vt:lpstr>Refinamiento del proyecto</vt:lpstr>
      <vt:lpstr>Fase de entregar fondos</vt:lpstr>
      <vt:lpstr>¿Son imponibles los fondos?</vt:lpstr>
      <vt:lpstr>ENTREGA DE FONDOS DE SUBVENCIÓN</vt:lpstr>
      <vt:lpstr>Subvenciones de conservación y mejora </vt:lpstr>
      <vt:lpstr>Ayudas para ampliación</vt:lpstr>
      <vt:lpstr>Iniciación del proyecto</vt:lpstr>
      <vt:lpstr>¡Ya es tiempo para empezar!</vt:lpstr>
      <vt:lpstr>Fase de Finalización del proyecto</vt:lpstr>
      <vt:lpstr>Sostenibilidad empresarial</vt:lpstr>
      <vt:lpstr>Suplementario Informe para la Beca </vt:lpstr>
      <vt:lpstr>Fase de Finalización del proyecto</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Schaaf</dc:creator>
  <cp:lastModifiedBy>Nathan Winegardner</cp:lastModifiedBy>
  <cp:revision>84</cp:revision>
  <dcterms:created xsi:type="dcterms:W3CDTF">2023-02-21T21:57:43Z</dcterms:created>
  <dcterms:modified xsi:type="dcterms:W3CDTF">2023-04-27T20:53:57Z</dcterms:modified>
</cp:coreProperties>
</file>