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91" r:id="rId3"/>
    <p:sldId id="292" r:id="rId4"/>
    <p:sldId id="293" r:id="rId5"/>
    <p:sldId id="294" r:id="rId6"/>
    <p:sldId id="301" r:id="rId7"/>
    <p:sldId id="304" r:id="rId8"/>
    <p:sldId id="312" r:id="rId9"/>
    <p:sldId id="296" r:id="rId10"/>
    <p:sldId id="316" r:id="rId11"/>
    <p:sldId id="307" r:id="rId12"/>
    <p:sldId id="308" r:id="rId13"/>
    <p:sldId id="309" r:id="rId14"/>
    <p:sldId id="310" r:id="rId15"/>
    <p:sldId id="298" r:id="rId16"/>
    <p:sldId id="311" r:id="rId17"/>
    <p:sldId id="314" r:id="rId18"/>
    <p:sldId id="297" r:id="rId19"/>
    <p:sldId id="300" r:id="rId20"/>
    <p:sldId id="303" r:id="rId21"/>
    <p:sldId id="302" r:id="rId22"/>
    <p:sldId id="315" r:id="rId23"/>
    <p:sldId id="290" r:id="rId24"/>
  </p:sldIdLst>
  <p:sldSz cx="12192000" cy="6858000"/>
  <p:notesSz cx="6858000" cy="9296400"/>
  <p:embeddedFontLst>
    <p:embeddedFont>
      <p:font typeface="Arial Black" panose="020B0A04020102020204" pitchFamily="34" charset="0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Open Sans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itawIRBl4rmy75dVUbaHsIBIOlP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en S. Peterso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C4BE"/>
    <a:srgbClr val="99CA3C"/>
    <a:srgbClr val="1191D0"/>
    <a:srgbClr val="F89E49"/>
    <a:srgbClr val="DC5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8235" autoAdjust="0"/>
  </p:normalViewPr>
  <p:slideViewPr>
    <p:cSldViewPr snapToGrid="0">
      <p:cViewPr varScale="1">
        <p:scale>
          <a:sx n="72" d="100"/>
          <a:sy n="72" d="100"/>
        </p:scale>
        <p:origin x="145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5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>
            <a:spLocks noGrp="1" noRot="1" noChangeAspect="1"/>
          </p:cNvSpPr>
          <p:nvPr>
            <p:ph type="sldImg" idx="3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61" name="Google Shape;161;p1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https://www.menti.com/alqobu9j1rz8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529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1338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of the AT members have been with this project since last spring. </a:t>
            </a:r>
          </a:p>
          <a:p>
            <a:endParaRPr lang="en-US" dirty="0"/>
          </a:p>
          <a:p>
            <a:r>
              <a:rPr lang="en-US" dirty="0"/>
              <a:t>They have all made a big commitment of time and effort to this process</a:t>
            </a:r>
          </a:p>
          <a:p>
            <a:endParaRPr lang="en-US" dirty="0"/>
          </a:p>
          <a:p>
            <a:r>
              <a:rPr lang="en-US" dirty="0"/>
              <a:t>Bio’s will be on the website next week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5274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0801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had some rated programs expressed concerns that their ratings would be taken away if they were not ERDC listed, so we made some clarifications to the website.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3884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wanted to make the options based on ERDC listing status more clear and clarify that ERDC listed programs could choose the QI cycle if they wanted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5353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didn’t make everything live links here because the starting point is completing a Spark Participation Application. The completion of the application is the trigger for receiving the information and links needed.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2368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wanted to make it clear to programs what their options are and where they can make choices for their pathway.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575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3492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is eligible to participate</a:t>
            </a:r>
          </a:p>
          <a:p>
            <a:r>
              <a:rPr lang="en-US" dirty="0"/>
              <a:t>Tiers</a:t>
            </a:r>
          </a:p>
          <a:p>
            <a:r>
              <a:rPr lang="en-US" dirty="0"/>
              <a:t>CQI cycle framework (for example, the use of goal setting cycles, domains and standards, the use of badges or other quality indicators)</a:t>
            </a:r>
          </a:p>
          <a:p>
            <a:r>
              <a:rPr lang="en-US" dirty="0"/>
              <a:t>Process to measure improvement</a:t>
            </a:r>
          </a:p>
          <a:p>
            <a:r>
              <a:rPr lang="en-US" dirty="0"/>
              <a:t>Recognition (how will programs be recognized for their efforts</a:t>
            </a:r>
          </a:p>
          <a:p>
            <a:r>
              <a:rPr lang="en-US" dirty="0"/>
              <a:t>Information for families and inclusion of family voice (how will Spark help families find the best program for their children?)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6817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encourage QIS participation and engagement in this  reach out to your programs </a:t>
            </a:r>
          </a:p>
          <a:p>
            <a:pPr>
              <a:lnSpc>
                <a:spcPct val="100000"/>
              </a:lnSpc>
            </a:pPr>
            <a:r>
              <a:rPr lang="en-US" dirty="0"/>
              <a:t>Offering programs a short post </a:t>
            </a:r>
            <a:r>
              <a:rPr lang="en-US" dirty="0" err="1"/>
              <a:t>obs</a:t>
            </a:r>
            <a:r>
              <a:rPr lang="en-US" dirty="0"/>
              <a:t> debrief with program </a:t>
            </a:r>
          </a:p>
          <a:p>
            <a:pPr>
              <a:lnSpc>
                <a:spcPct val="100000"/>
              </a:lnSpc>
            </a:pPr>
            <a:r>
              <a:rPr lang="en-US" dirty="0"/>
              <a:t>QIS can reach out to programs if they want to be included in the debrief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7913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9293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1" name="Google Shape;551;p24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2" name="Google Shape;552;p24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without Logo">
  <p:cSld name="Big Statement without Log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6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+mj-lt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18" name="Google Shape;1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25" name="Google Shape;2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">
  <p:cSld name="Big Statem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8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41" name="Google Shape;41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5" name="Google Shape;4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8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7164388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406400" algn="l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6" name="Google Shape;7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0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0" name="Google Shape;8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0"/>
          <p:cNvSpPr txBox="1">
            <a:spLocks noGrp="1"/>
          </p:cNvSpPr>
          <p:nvPr>
            <p:ph type="body" idx="2"/>
          </p:nvPr>
        </p:nvSpPr>
        <p:spPr>
          <a:xfrm>
            <a:off x="8153400" y="1825624"/>
            <a:ext cx="3200400" cy="420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7150" rIns="91425" bIns="45700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0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/>
            </a:lvl1pPr>
            <a:lvl2pPr lvl="1" algn="ctr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95" name="Google Shape;9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with Background">
  <p:cSld name="Blank Slide with Background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Turquoise">
  <p:cSld name="Section Header Turquoise">
    <p:bg>
      <p:bgPr>
        <a:solidFill>
          <a:schemeClr val="accen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lue">
  <p:cSld name="Section Header Blue">
    <p:bg>
      <p:bgPr>
        <a:solidFill>
          <a:schemeClr val="accen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 dirty="0"/>
          </a:p>
        </p:txBody>
      </p:sp>
      <p:sp>
        <p:nvSpPr>
          <p:cNvPr id="108" name="Google Shape;10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reen">
  <p:cSld name="Section Header Green">
    <p:bg>
      <p:bgPr>
        <a:solidFill>
          <a:schemeClr val="accent3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Orange">
  <p:cSld name="Section Header Orange">
    <p:bg>
      <p:bgPr>
        <a:solidFill>
          <a:schemeClr val="accent4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6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erry">
  <p:cSld name="Section Header Berry">
    <p:bg>
      <p:bgPr>
        <a:solidFill>
          <a:schemeClr val="accent5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7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 Slide">
  <p:cSld name="Big Pictur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2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2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42"/>
          <p:cNvSpPr>
            <a:spLocks noGrp="1"/>
          </p:cNvSpPr>
          <p:nvPr>
            <p:ph type="pic" idx="2"/>
          </p:nvPr>
        </p:nvSpPr>
        <p:spPr>
          <a:xfrm>
            <a:off x="0" y="433953"/>
            <a:ext cx="12192000" cy="559566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ign-off">
  <p:cSld name="Closing Sign-off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4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4"/>
          <p:cNvSpPr txBox="1">
            <a:spLocks noGrp="1"/>
          </p:cNvSpPr>
          <p:nvPr>
            <p:ph type="ctrTitle"/>
          </p:nvPr>
        </p:nvSpPr>
        <p:spPr>
          <a:xfrm>
            <a:off x="1524000" y="2652651"/>
            <a:ext cx="9144000" cy="155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8" name="Google Shape;148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00" scaled="0"/>
        </a:gra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5"/>
          <p:cNvSpPr txBox="1"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45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2" name="Google Shape;152;p45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3" name="Google Shape;153;p4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4" name="Google Shape;154;p45"/>
          <p:cNvSpPr txBox="1"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  <a:defRPr sz="4400" b="0" cap="none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5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727200" cy="70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4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1" name="Google Shape;1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1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6" r:id="rId12"/>
    <p:sldLayoutId id="2147483667" r:id="rId13"/>
    <p:sldLayoutId id="2147483668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January%202024.ppt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tripayments@wou.edu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title"/>
          </p:nvPr>
        </p:nvSpPr>
        <p:spPr>
          <a:xfrm>
            <a:off x="1892850" y="1899120"/>
            <a:ext cx="8406300" cy="278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1481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5400"/>
              <a:buFont typeface="Arial Black"/>
              <a:buNone/>
            </a:pPr>
            <a:r>
              <a:rPr lang="en-US" sz="5400" dirty="0">
                <a:latin typeface="Open Sans" panose="020B0606030504020204" pitchFamily="34" charset="0"/>
              </a:rPr>
              <a:t>Spark Monthly Webinar</a:t>
            </a:r>
            <a:br>
              <a:rPr lang="en-US" sz="5400" dirty="0">
                <a:latin typeface="Open Sans" panose="020B0606030504020204" pitchFamily="34" charset="0"/>
              </a:rPr>
            </a:br>
            <a:br>
              <a:rPr lang="en-US" sz="5400" dirty="0">
                <a:latin typeface="Open Sans" panose="020B0606030504020204" pitchFamily="34" charset="0"/>
              </a:rPr>
            </a:br>
            <a:r>
              <a:rPr lang="en-US" sz="3200" dirty="0">
                <a:latin typeface="Open Sans" panose="020B0606030504020204" pitchFamily="34" charset="0"/>
              </a:rPr>
              <a:t>January 25, 2024</a:t>
            </a:r>
            <a:endParaRPr sz="5400" dirty="0">
              <a:latin typeface="Open Sans" panose="020B0606030504020204" pitchFamily="34" charset="0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2677" y="586216"/>
            <a:ext cx="1216615" cy="681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Welcome and Introductions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3935"/>
            <a:ext cx="8686800" cy="420399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+mn-lt"/>
              </a:rPr>
              <a:t>Ash Mickels (they/them), Spark Specialist, DELC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+mn-lt"/>
              </a:rPr>
              <a:t>Spark Operations Team -  TRI Center for Early Educator Support and Innovation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Debbie Gouger (she/her), Lead Administrative Project Specialist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ChienFei Huang (she/her), Bilingual Administrative Project Specialist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Marian Meaney (she/her), Bilingual Lead Project Specialist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Ivette Guevara (she/her), Bilingual Project Specialist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Mitch Bradner (he/him), Data and Database Specialist 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+mn-lt"/>
              </a:rPr>
              <a:t>Lauren Peterson (she/her), Center Director</a:t>
            </a:r>
          </a:p>
          <a:p>
            <a:endParaRPr lang="en-US" sz="1600" dirty="0">
              <a:latin typeface="+mn-lt"/>
            </a:endParaRPr>
          </a:p>
          <a:p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0773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What changed in 2023?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17785"/>
            <a:ext cx="8686800" cy="4411836"/>
          </a:xfrm>
        </p:spPr>
        <p:txBody>
          <a:bodyPr/>
          <a:lstStyle/>
          <a:p>
            <a:r>
              <a:rPr lang="en-US" sz="2400" dirty="0">
                <a:latin typeface="+mn-lt"/>
              </a:rPr>
              <a:t>Code: 3131 6592</a:t>
            </a:r>
          </a:p>
        </p:txBody>
      </p:sp>
    </p:spTree>
    <p:extLst>
      <p:ext uri="{BB962C8B-B14F-4D97-AF65-F5344CB8AC3E}">
        <p14:creationId xmlns:p14="http://schemas.microsoft.com/office/powerpoint/2010/main" val="77195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4000"/>
            <a:ext cx="8686800" cy="450562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>
                <a:latin typeface="+mn-lt"/>
              </a:rPr>
              <a:t>2023 – What Changed? 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Spark Redesign progress   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New participation options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FCCN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Observation and Assessment Team</a:t>
            </a:r>
          </a:p>
          <a:p>
            <a:pPr marL="228600" indent="0">
              <a:lnSpc>
                <a:spcPct val="100000"/>
              </a:lnSpc>
            </a:pPr>
            <a:r>
              <a:rPr lang="en-US" sz="1800" b="1" dirty="0">
                <a:latin typeface="+mn-lt"/>
              </a:rPr>
              <a:t>2024 – What is ahead?</a:t>
            </a:r>
          </a:p>
          <a:p>
            <a:pPr marL="5143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Spark Redesign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latin typeface="+mn-lt"/>
              </a:rPr>
              <a:t>Review of QI report</a:t>
            </a:r>
          </a:p>
          <a:p>
            <a:pPr>
              <a:lnSpc>
                <a:spcPct val="100000"/>
              </a:lnSpc>
            </a:pPr>
            <a:endParaRPr lang="en-US" dirty="0">
              <a:latin typeface="+mn-lt"/>
            </a:endParaRPr>
          </a:p>
          <a:p>
            <a:pPr>
              <a:lnSpc>
                <a:spcPct val="100000"/>
              </a:lnSpc>
            </a:pP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691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Spark Redesign Progress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691004"/>
            <a:ext cx="10217727" cy="433861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 b="1" dirty="0">
                <a:latin typeface="+mn-lt"/>
              </a:rPr>
              <a:t>Winter 2023 - </a:t>
            </a:r>
            <a:r>
              <a:rPr lang="en-US" sz="2000" dirty="0">
                <a:latin typeface="+mn-lt"/>
              </a:rPr>
              <a:t>Selection of Community Wealth Partners as subcontractor to recruit and train the Listening and Design Teams</a:t>
            </a:r>
            <a:endParaRPr lang="en-US" sz="2000" b="1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sz="2000" b="1" dirty="0">
                <a:latin typeface="+mn-lt"/>
              </a:rPr>
              <a:t>Spring 2023 - </a:t>
            </a:r>
            <a:r>
              <a:rPr lang="en-US" sz="2000" dirty="0">
                <a:latin typeface="+mn-lt"/>
              </a:rPr>
              <a:t> Selection and training of Listening and Design Teams</a:t>
            </a:r>
          </a:p>
          <a:p>
            <a:pPr>
              <a:lnSpc>
                <a:spcPct val="100000"/>
              </a:lnSpc>
            </a:pPr>
            <a:r>
              <a:rPr lang="en-US" sz="2000" b="1" dirty="0">
                <a:latin typeface="+mn-lt"/>
              </a:rPr>
              <a:t>Summer 2023 </a:t>
            </a:r>
            <a:r>
              <a:rPr lang="en-US" sz="2000" dirty="0">
                <a:latin typeface="+mn-lt"/>
              </a:rPr>
              <a:t>Listening and Design Teams community outreach and development of Spark Redesign Recommendations </a:t>
            </a:r>
          </a:p>
          <a:p>
            <a:pPr>
              <a:lnSpc>
                <a:spcPct val="100000"/>
              </a:lnSpc>
            </a:pPr>
            <a:r>
              <a:rPr lang="en-US" sz="2000" b="1" dirty="0">
                <a:latin typeface="+mn-lt"/>
              </a:rPr>
              <a:t>Fall 2023 -  </a:t>
            </a:r>
            <a:r>
              <a:rPr lang="en-US" sz="2000" dirty="0">
                <a:latin typeface="+mn-lt"/>
              </a:rPr>
              <a:t>Spark Rated Programs Transition Team selection, community outreach, and development of recommendations; selection of Spark Accountability Team and beginning of recommendations for Spark design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  <a:hlinkClick r:id="rId2" action="ppaction://hlinkpres?slideindex=1&amp;slidetitle="/>
              </a:rPr>
              <a:t>Spark Website</a:t>
            </a:r>
            <a:endParaRPr lang="en-US" sz="2400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7084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Spark Accountability Team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003972" cy="4203996"/>
          </a:xfrm>
        </p:spPr>
        <p:txBody>
          <a:bodyPr/>
          <a:lstStyle/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sixteen members from the Listening and Design Teams and the Transition Team 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comprised of early educators and parents from culturally, linguistically, and geographically diverse backgrounds from across the state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maintaining their role on this team for 1 to 2 years.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making recommendations for all “high level” aspects of the Spark redesign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TRI’s role is to provide resources, support, and facilitation </a:t>
            </a:r>
          </a:p>
          <a:p>
            <a:pPr>
              <a:lnSpc>
                <a:spcPct val="100000"/>
              </a:lnSpc>
            </a:pP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2958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Spark Vision Statement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073" y="1327002"/>
            <a:ext cx="10685318" cy="4203996"/>
          </a:xfrm>
        </p:spPr>
        <p:txBody>
          <a:bodyPr/>
          <a:lstStyle/>
          <a:p>
            <a:pPr marL="228600" indent="0">
              <a:lnSpc>
                <a:spcPct val="100000"/>
              </a:lnSpc>
            </a:pPr>
            <a:r>
              <a:rPr lang="en-US" sz="2000" dirty="0">
                <a:latin typeface="+mn-lt"/>
              </a:rPr>
              <a:t>The vision of Spark is to be a welcoming and inclusive program that strives to connect all children and families in Oregon with great and responsive early education, development, and care, by supporting and celebrating providers.</a:t>
            </a:r>
          </a:p>
          <a:p>
            <a:pPr marL="228600" indent="0">
              <a:lnSpc>
                <a:spcPct val="100000"/>
              </a:lnSpc>
            </a:pPr>
            <a:r>
              <a:rPr lang="en-US" sz="2000" dirty="0">
                <a:latin typeface="+mn-lt"/>
              </a:rPr>
              <a:t>La </a:t>
            </a:r>
            <a:r>
              <a:rPr lang="en-US" sz="2000" dirty="0" err="1">
                <a:latin typeface="+mn-lt"/>
              </a:rPr>
              <a:t>visión</a:t>
            </a:r>
            <a:r>
              <a:rPr lang="en-US" sz="2000" dirty="0">
                <a:latin typeface="+mn-lt"/>
              </a:rPr>
              <a:t> de Spark es ser un </a:t>
            </a:r>
            <a:r>
              <a:rPr lang="en-US" sz="2000" dirty="0" err="1">
                <a:latin typeface="+mn-lt"/>
              </a:rPr>
              <a:t>programa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acogedor</a:t>
            </a:r>
            <a:r>
              <a:rPr lang="en-US" sz="2000" dirty="0">
                <a:latin typeface="+mn-lt"/>
              </a:rPr>
              <a:t> e </a:t>
            </a:r>
            <a:r>
              <a:rPr lang="en-US" sz="2000" dirty="0" err="1">
                <a:latin typeface="+mn-lt"/>
              </a:rPr>
              <a:t>inclusivo</a:t>
            </a:r>
            <a:r>
              <a:rPr lang="en-US" sz="2000" dirty="0">
                <a:latin typeface="+mn-lt"/>
              </a:rPr>
              <a:t> que se </a:t>
            </a:r>
            <a:r>
              <a:rPr lang="en-US" sz="2000" dirty="0" err="1">
                <a:latin typeface="+mn-lt"/>
              </a:rPr>
              <a:t>esfuerza</a:t>
            </a:r>
            <a:r>
              <a:rPr lang="en-US" sz="2000" dirty="0">
                <a:latin typeface="+mn-lt"/>
              </a:rPr>
              <a:t> por </a:t>
            </a:r>
            <a:r>
              <a:rPr lang="en-US" sz="2000" dirty="0" err="1">
                <a:latin typeface="+mn-lt"/>
              </a:rPr>
              <a:t>conectar</a:t>
            </a:r>
            <a:r>
              <a:rPr lang="en-US" sz="2000" dirty="0">
                <a:latin typeface="+mn-lt"/>
              </a:rPr>
              <a:t> a </a:t>
            </a:r>
            <a:r>
              <a:rPr lang="en-US" sz="2000" dirty="0" err="1">
                <a:latin typeface="+mn-lt"/>
              </a:rPr>
              <a:t>todos</a:t>
            </a:r>
            <a:r>
              <a:rPr lang="en-US" sz="2000" dirty="0">
                <a:latin typeface="+mn-lt"/>
              </a:rPr>
              <a:t> los niños en la </a:t>
            </a:r>
            <a:r>
              <a:rPr lang="en-US" sz="2000" dirty="0" err="1">
                <a:latin typeface="+mn-lt"/>
              </a:rPr>
              <a:t>temprana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edad</a:t>
            </a:r>
            <a:r>
              <a:rPr lang="en-US" sz="2000" dirty="0">
                <a:latin typeface="+mn-lt"/>
              </a:rPr>
              <a:t> y </a:t>
            </a:r>
            <a:r>
              <a:rPr lang="en-US" sz="2000" dirty="0" err="1">
                <a:latin typeface="+mn-lt"/>
              </a:rPr>
              <a:t>familias</a:t>
            </a:r>
            <a:r>
              <a:rPr lang="en-US" sz="2000" dirty="0">
                <a:latin typeface="+mn-lt"/>
              </a:rPr>
              <a:t> de </a:t>
            </a:r>
            <a:r>
              <a:rPr lang="en-US" sz="2000" dirty="0" err="1">
                <a:latin typeface="+mn-lt"/>
              </a:rPr>
              <a:t>Oregón</a:t>
            </a:r>
            <a:r>
              <a:rPr lang="en-US" sz="2000" dirty="0">
                <a:latin typeface="+mn-lt"/>
              </a:rPr>
              <a:t> con una </a:t>
            </a:r>
            <a:r>
              <a:rPr lang="en-US" sz="2000" dirty="0" err="1">
                <a:latin typeface="+mn-lt"/>
              </a:rPr>
              <a:t>educación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desarrollo</a:t>
            </a:r>
            <a:r>
              <a:rPr lang="en-US" sz="2000" dirty="0">
                <a:latin typeface="+mn-lt"/>
              </a:rPr>
              <a:t> y </a:t>
            </a:r>
            <a:r>
              <a:rPr lang="en-US" sz="2000" dirty="0" err="1">
                <a:latin typeface="+mn-lt"/>
              </a:rPr>
              <a:t>atención</a:t>
            </a:r>
            <a:r>
              <a:rPr lang="en-US" sz="2000" dirty="0">
                <a:latin typeface="+mn-lt"/>
              </a:rPr>
              <a:t> de </a:t>
            </a:r>
            <a:r>
              <a:rPr lang="en-US" sz="2000" dirty="0" err="1">
                <a:latin typeface="+mn-lt"/>
              </a:rPr>
              <a:t>manera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excelente</a:t>
            </a:r>
            <a:r>
              <a:rPr lang="en-US" sz="2000" dirty="0">
                <a:latin typeface="+mn-lt"/>
              </a:rPr>
              <a:t> y </a:t>
            </a:r>
            <a:r>
              <a:rPr lang="en-US" sz="2000" dirty="0" err="1">
                <a:latin typeface="+mn-lt"/>
              </a:rPr>
              <a:t>receptivo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apoyando</a:t>
            </a:r>
            <a:r>
              <a:rPr lang="en-US" sz="2000" dirty="0">
                <a:latin typeface="+mn-lt"/>
              </a:rPr>
              <a:t> y </a:t>
            </a:r>
            <a:r>
              <a:rPr lang="en-US" sz="2000" dirty="0" err="1">
                <a:latin typeface="+mn-lt"/>
              </a:rPr>
              <a:t>celebrando</a:t>
            </a:r>
            <a:r>
              <a:rPr lang="en-US" sz="2000" dirty="0">
                <a:latin typeface="+mn-lt"/>
              </a:rPr>
              <a:t> a los </a:t>
            </a:r>
            <a:r>
              <a:rPr lang="en-US" sz="2000" dirty="0" err="1">
                <a:latin typeface="+mn-lt"/>
              </a:rPr>
              <a:t>proveedores</a:t>
            </a:r>
            <a:r>
              <a:rPr lang="en-US" sz="2000" dirty="0">
                <a:latin typeface="+mn-lt"/>
              </a:rPr>
              <a:t>.</a:t>
            </a:r>
          </a:p>
          <a:p>
            <a:pPr marL="228600" indent="0">
              <a:lnSpc>
                <a:spcPct val="100000"/>
              </a:lnSpc>
            </a:pPr>
            <a:r>
              <a:rPr lang="az-Cyrl-AZ" sz="2000" dirty="0">
                <a:latin typeface="+mn-lt"/>
              </a:rPr>
              <a:t>Предназначением работы проекта </a:t>
            </a:r>
            <a:r>
              <a:rPr lang="en-US" sz="2000" dirty="0">
                <a:latin typeface="+mn-lt"/>
              </a:rPr>
              <a:t>Spark </a:t>
            </a:r>
            <a:r>
              <a:rPr lang="az-Cyrl-AZ" sz="2000" dirty="0">
                <a:latin typeface="+mn-lt"/>
              </a:rPr>
              <a:t>является создание инклюзивной и доступной системы,</a:t>
            </a:r>
            <a:r>
              <a:rPr lang="en-US" sz="2000" dirty="0">
                <a:latin typeface="+mn-lt"/>
              </a:rPr>
              <a:t> </a:t>
            </a:r>
            <a:r>
              <a:rPr lang="az-Cyrl-AZ" sz="2000" dirty="0">
                <a:latin typeface="+mn-lt"/>
              </a:rPr>
              <a:t>стремящейся обеспечить ВСЕМ детям и семьям штата Орегон возможность для</a:t>
            </a:r>
            <a:r>
              <a:rPr lang="en-US" sz="2000" dirty="0">
                <a:latin typeface="+mn-lt"/>
              </a:rPr>
              <a:t> </a:t>
            </a:r>
            <a:r>
              <a:rPr lang="az-Cyrl-AZ" sz="2000" dirty="0">
                <a:latin typeface="+mn-lt"/>
              </a:rPr>
              <a:t>высококачественного и соответствующего потребностям каждого обучения, развития и ухода,</a:t>
            </a:r>
            <a:r>
              <a:rPr lang="en-US" sz="2000" dirty="0">
                <a:latin typeface="+mn-lt"/>
              </a:rPr>
              <a:t> </a:t>
            </a:r>
            <a:r>
              <a:rPr lang="az-Cyrl-AZ" sz="2000" dirty="0">
                <a:latin typeface="+mn-lt"/>
              </a:rPr>
              <a:t>а также поддерживающей и вдохновляющей провайдеров услуг.</a:t>
            </a:r>
          </a:p>
          <a:p>
            <a:pPr marL="228600" indent="0">
              <a:lnSpc>
                <a:spcPct val="100000"/>
              </a:lnSpc>
            </a:pPr>
            <a:r>
              <a:rPr lang="en-US" sz="1400" dirty="0">
                <a:latin typeface="+mn-lt"/>
              </a:rPr>
              <a:t>Adopted by the Accountability Team by consent decision, December 7, 2023</a:t>
            </a:r>
          </a:p>
        </p:txBody>
      </p:sp>
    </p:spTree>
    <p:extLst>
      <p:ext uri="{BB962C8B-B14F-4D97-AF65-F5344CB8AC3E}">
        <p14:creationId xmlns:p14="http://schemas.microsoft.com/office/powerpoint/2010/main" val="397525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3CE02F6-F510-BB4D-B8A7-CD3EFCE8340F}"/>
              </a:ext>
            </a:extLst>
          </p:cNvPr>
          <p:cNvSpPr txBox="1">
            <a:spLocks/>
          </p:cNvSpPr>
          <p:nvPr/>
        </p:nvSpPr>
        <p:spPr>
          <a:xfrm>
            <a:off x="723331" y="642769"/>
            <a:ext cx="12028227" cy="66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j-lt"/>
              </a:rPr>
              <a:t>Questions</a:t>
            </a:r>
            <a:r>
              <a:rPr lang="en-US" sz="4000" dirty="0">
                <a:latin typeface="+mj-lt"/>
              </a:rPr>
              <a:t>?</a:t>
            </a:r>
          </a:p>
        </p:txBody>
      </p:sp>
      <p:pic>
        <p:nvPicPr>
          <p:cNvPr id="5" name="Picture 4" descr="Quizzical burrowing owl looking forward">
            <a:extLst>
              <a:ext uri="{FF2B5EF4-FFF2-40B4-BE49-F238E27FC236}">
                <a16:creationId xmlns:a16="http://schemas.microsoft.com/office/drawing/2014/main" id="{D9E58E4D-D10C-81C2-4F3E-A21EBFA2C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852" y="1733266"/>
            <a:ext cx="5234602" cy="363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11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FCCN Participation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New participation guidelines</a:t>
            </a:r>
          </a:p>
          <a:p>
            <a:pPr marL="6858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Updated Request for Funds form </a:t>
            </a:r>
          </a:p>
          <a:p>
            <a:pPr marL="6858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hlinkClick r:id="rId2"/>
              </a:rPr>
              <a:t>tripayments@wou.edu</a:t>
            </a:r>
            <a:r>
              <a:rPr lang="en-US" dirty="0">
                <a:latin typeface="+mn-lt"/>
              </a:rPr>
              <a:t> for payment info</a:t>
            </a:r>
          </a:p>
        </p:txBody>
      </p:sp>
    </p:spTree>
    <p:extLst>
      <p:ext uri="{BB962C8B-B14F-4D97-AF65-F5344CB8AC3E}">
        <p14:creationId xmlns:p14="http://schemas.microsoft.com/office/powerpoint/2010/main" val="595974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3CE02F6-F510-BB4D-B8A7-CD3EFCE8340F}"/>
              </a:ext>
            </a:extLst>
          </p:cNvPr>
          <p:cNvSpPr txBox="1">
            <a:spLocks/>
          </p:cNvSpPr>
          <p:nvPr/>
        </p:nvSpPr>
        <p:spPr>
          <a:xfrm>
            <a:off x="723331" y="642769"/>
            <a:ext cx="12028227" cy="66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j-lt"/>
              </a:rPr>
              <a:t>Questions</a:t>
            </a:r>
            <a:r>
              <a:rPr lang="en-US" sz="4000" dirty="0">
                <a:latin typeface="+mj-lt"/>
              </a:rPr>
              <a:t>?</a:t>
            </a:r>
          </a:p>
        </p:txBody>
      </p:sp>
      <p:pic>
        <p:nvPicPr>
          <p:cNvPr id="5" name="Picture 4" descr="Quizzical burrowing owl looking forward">
            <a:extLst>
              <a:ext uri="{FF2B5EF4-FFF2-40B4-BE49-F238E27FC236}">
                <a16:creationId xmlns:a16="http://schemas.microsoft.com/office/drawing/2014/main" id="{D9E58E4D-D10C-81C2-4F3E-A21EBFA2C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852" y="1733266"/>
            <a:ext cx="5234602" cy="363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0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147" y="499745"/>
            <a:ext cx="8006887" cy="1325880"/>
          </a:xfrm>
        </p:spPr>
        <p:txBody>
          <a:bodyPr/>
          <a:lstStyle/>
          <a:p>
            <a:r>
              <a:rPr lang="en-US" dirty="0">
                <a:latin typeface="+mn-lt"/>
              </a:rPr>
              <a:t>Spark participation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9712569" cy="4203996"/>
          </a:xfrm>
        </p:spPr>
        <p:txBody>
          <a:bodyPr/>
          <a:lstStyle/>
          <a:p>
            <a:pPr marL="914400" indent="-685800">
              <a:lnSpc>
                <a:spcPct val="100000"/>
              </a:lnSpc>
            </a:pPr>
            <a:r>
              <a:rPr lang="en-US" sz="24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1.	</a:t>
            </a:r>
            <a:r>
              <a:rPr lang="en-US" sz="24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Spark Portfolio </a:t>
            </a:r>
            <a:r>
              <a:rPr lang="en-US" sz="24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– available for programs that are listed with ERDC. (including resubmission for higher ratings). </a:t>
            </a:r>
          </a:p>
          <a:p>
            <a:pPr marL="914400" indent="-685800">
              <a:lnSpc>
                <a:spcPct val="100000"/>
              </a:lnSpc>
            </a:pPr>
            <a:r>
              <a:rPr lang="en-US" sz="24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2.	</a:t>
            </a:r>
            <a:r>
              <a:rPr lang="en-US" sz="2400" b="1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QI Cycle </a:t>
            </a:r>
            <a:r>
              <a:rPr lang="en-US" sz="24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– available for all programs, ERDC listed or not.</a:t>
            </a:r>
          </a:p>
        </p:txBody>
      </p:sp>
    </p:spTree>
    <p:extLst>
      <p:ext uri="{BB962C8B-B14F-4D97-AF65-F5344CB8AC3E}">
        <p14:creationId xmlns:p14="http://schemas.microsoft.com/office/powerpoint/2010/main" val="781061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Website updates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7DC850-B9D4-DE27-7A66-4147F9B72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88" y="1473958"/>
            <a:ext cx="9068023" cy="517842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20D729-1DF3-EB78-94D8-63DD35C59FB4}"/>
              </a:ext>
            </a:extLst>
          </p:cNvPr>
          <p:cNvCxnSpPr/>
          <p:nvPr/>
        </p:nvCxnSpPr>
        <p:spPr>
          <a:xfrm>
            <a:off x="4080681" y="5131558"/>
            <a:ext cx="15694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454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Website updates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869549-267B-3687-E5D4-E3036D2A3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64" y="1404908"/>
            <a:ext cx="8434112" cy="477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72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Website updates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D22B31-402E-BF56-2BF3-39AB3CEF2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33923"/>
            <a:ext cx="8551848" cy="538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90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EEF782-C798-01E1-E8FF-357BEAF83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8064"/>
            <a:ext cx="8932903" cy="55032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A8BD2A-B7DC-2EDB-7A95-784AC3660756}"/>
              </a:ext>
            </a:extLst>
          </p:cNvPr>
          <p:cNvSpPr txBox="1"/>
          <p:nvPr/>
        </p:nvSpPr>
        <p:spPr>
          <a:xfrm>
            <a:off x="6898863" y="2313444"/>
            <a:ext cx="396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pathways have been simplified on the Spark Participation Application. </a:t>
            </a:r>
          </a:p>
          <a:p>
            <a:endParaRPr lang="en-US" sz="24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Next steps for each listing status is explained.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B57E672-2409-3831-A10F-F84AA0192867}"/>
              </a:ext>
            </a:extLst>
          </p:cNvPr>
          <p:cNvSpPr txBox="1">
            <a:spLocks/>
          </p:cNvSpPr>
          <p:nvPr/>
        </p:nvSpPr>
        <p:spPr>
          <a:xfrm>
            <a:off x="163773" y="365124"/>
            <a:ext cx="12028227" cy="66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 dirty="0">
                <a:latin typeface="+mn-lt"/>
              </a:rPr>
              <a:t>Spark Participation Application Updates</a:t>
            </a:r>
          </a:p>
        </p:txBody>
      </p:sp>
    </p:spTree>
    <p:extLst>
      <p:ext uri="{BB962C8B-B14F-4D97-AF65-F5344CB8AC3E}">
        <p14:creationId xmlns:p14="http://schemas.microsoft.com/office/powerpoint/2010/main" val="1170652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812F21-2330-F0E7-591D-3C7B7D3D0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16" y="721852"/>
            <a:ext cx="7840169" cy="1838582"/>
          </a:xfrm>
          <a:prstGeom prst="rect">
            <a:avLst/>
          </a:prstGeom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id="{9161A813-167B-7A33-7AAB-89C3D70D90A1}"/>
              </a:ext>
            </a:extLst>
          </p:cNvPr>
          <p:cNvSpPr/>
          <p:nvPr/>
        </p:nvSpPr>
        <p:spPr>
          <a:xfrm>
            <a:off x="7573216" y="1858711"/>
            <a:ext cx="3559629" cy="83820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2">
                    <a:lumMod val="1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Not ERDC listed Message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6878AD-275C-6F7F-BD94-9DAEFF073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74" y="2744775"/>
            <a:ext cx="10317015" cy="3105583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D153F081-9FEC-F5ED-F8A0-064360CEC7E0}"/>
              </a:ext>
            </a:extLst>
          </p:cNvPr>
          <p:cNvSpPr/>
          <p:nvPr/>
        </p:nvSpPr>
        <p:spPr>
          <a:xfrm>
            <a:off x="2293807" y="4467708"/>
            <a:ext cx="3559629" cy="83820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2">
                    <a:lumMod val="1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ERDC listed choices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3CE02F6-F510-BB4D-B8A7-CD3EFCE8340F}"/>
              </a:ext>
            </a:extLst>
          </p:cNvPr>
          <p:cNvSpPr txBox="1">
            <a:spLocks/>
          </p:cNvSpPr>
          <p:nvPr/>
        </p:nvSpPr>
        <p:spPr>
          <a:xfrm>
            <a:off x="163773" y="206041"/>
            <a:ext cx="12028227" cy="66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 dirty="0">
                <a:latin typeface="+mn-lt"/>
              </a:rPr>
              <a:t>Spark Participation Application Updates</a:t>
            </a:r>
          </a:p>
        </p:txBody>
      </p:sp>
    </p:spTree>
    <p:extLst>
      <p:ext uri="{BB962C8B-B14F-4D97-AF65-F5344CB8AC3E}">
        <p14:creationId xmlns:p14="http://schemas.microsoft.com/office/powerpoint/2010/main" val="550673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3CE02F6-F510-BB4D-B8A7-CD3EFCE8340F}"/>
              </a:ext>
            </a:extLst>
          </p:cNvPr>
          <p:cNvSpPr txBox="1">
            <a:spLocks/>
          </p:cNvSpPr>
          <p:nvPr/>
        </p:nvSpPr>
        <p:spPr>
          <a:xfrm>
            <a:off x="723331" y="642769"/>
            <a:ext cx="12028227" cy="66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j-lt"/>
              </a:rPr>
              <a:t>Questions</a:t>
            </a:r>
            <a:r>
              <a:rPr lang="en-US" sz="4000" dirty="0">
                <a:latin typeface="+mj-lt"/>
              </a:rPr>
              <a:t>?</a:t>
            </a:r>
          </a:p>
        </p:txBody>
      </p:sp>
      <p:pic>
        <p:nvPicPr>
          <p:cNvPr id="5" name="Picture 4" descr="Quizzical burrowing owl looking forward">
            <a:extLst>
              <a:ext uri="{FF2B5EF4-FFF2-40B4-BE49-F238E27FC236}">
                <a16:creationId xmlns:a16="http://schemas.microsoft.com/office/drawing/2014/main" id="{D9E58E4D-D10C-81C2-4F3E-A21EBFA2C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852" y="1733266"/>
            <a:ext cx="5234602" cy="363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914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What is coming in 2024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496291"/>
            <a:ext cx="9854045" cy="453333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>
                <a:latin typeface="+mn-lt"/>
              </a:rPr>
              <a:t>Winter/Spring 2024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AT design recommendations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Supports/Incentives/Monetary grants recommendations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+mn-lt"/>
              </a:rPr>
              <a:t>Summer 2024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Implementation Plan </a:t>
            </a:r>
          </a:p>
        </p:txBody>
      </p:sp>
    </p:spTree>
    <p:extLst>
      <p:ext uri="{BB962C8B-B14F-4D97-AF65-F5344CB8AC3E}">
        <p14:creationId xmlns:p14="http://schemas.microsoft.com/office/powerpoint/2010/main" val="1711550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9318171" cy="1202419"/>
          </a:xfrm>
        </p:spPr>
        <p:txBody>
          <a:bodyPr/>
          <a:lstStyle/>
          <a:p>
            <a:r>
              <a:rPr lang="en-US" sz="40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Spark Accountability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48793"/>
            <a:ext cx="10205852" cy="42126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The high level design concepts include: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Eligibility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Tiers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Framework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Measurement of improvement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Recognition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Evidence/Documentation 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Information for families and family voice </a:t>
            </a:r>
          </a:p>
        </p:txBody>
      </p:sp>
    </p:spTree>
    <p:extLst>
      <p:ext uri="{BB962C8B-B14F-4D97-AF65-F5344CB8AC3E}">
        <p14:creationId xmlns:p14="http://schemas.microsoft.com/office/powerpoint/2010/main" val="13211637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9111343" cy="1325880"/>
          </a:xfrm>
        </p:spPr>
        <p:txBody>
          <a:bodyPr/>
          <a:lstStyle/>
          <a:p>
            <a:r>
              <a:rPr lang="en-US" sz="3600" dirty="0">
                <a:latin typeface="+mn-lt"/>
              </a:rPr>
              <a:t>Observation and Assessment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799618" cy="42039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  <a:latin typeface="+mn-lt"/>
              </a:rPr>
              <a:t>The Observation and Assessment has grown!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7 ½ Full time Assessment Specialists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1 ½ Project Support Specialists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+mn-lt"/>
              </a:rPr>
              <a:t>2 Program Coordinators</a:t>
            </a:r>
          </a:p>
          <a:p>
            <a:pPr marL="228600" indent="0">
              <a:lnSpc>
                <a:spcPct val="100000"/>
              </a:lnSpc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Assessment Specialists are reliable in multiple tools including ECERS, FCCERS, ITERS, and CLASS PreK</a:t>
            </a:r>
          </a:p>
        </p:txBody>
      </p:sp>
    </p:spTree>
    <p:extLst>
      <p:ext uri="{BB962C8B-B14F-4D97-AF65-F5344CB8AC3E}">
        <p14:creationId xmlns:p14="http://schemas.microsoft.com/office/powerpoint/2010/main" val="2349606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QI reports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73932"/>
            <a:ext cx="8686800" cy="42039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+mn-lt"/>
              </a:rPr>
              <a:t>Mitchell Bradner, Data &amp; Database Specialist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Purpose of report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How to read it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622568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3CE02F6-F510-BB4D-B8A7-CD3EFCE8340F}"/>
              </a:ext>
            </a:extLst>
          </p:cNvPr>
          <p:cNvSpPr txBox="1">
            <a:spLocks/>
          </p:cNvSpPr>
          <p:nvPr/>
        </p:nvSpPr>
        <p:spPr>
          <a:xfrm>
            <a:off x="723331" y="642769"/>
            <a:ext cx="12028227" cy="662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0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j-lt"/>
              </a:rPr>
              <a:t>Questions</a:t>
            </a:r>
            <a:r>
              <a:rPr lang="en-US" sz="4000" dirty="0">
                <a:latin typeface="+mj-lt"/>
              </a:rPr>
              <a:t>?</a:t>
            </a:r>
          </a:p>
        </p:txBody>
      </p:sp>
      <p:pic>
        <p:nvPicPr>
          <p:cNvPr id="5" name="Picture 4" descr="Quizzical burrowing owl looking forward">
            <a:extLst>
              <a:ext uri="{FF2B5EF4-FFF2-40B4-BE49-F238E27FC236}">
                <a16:creationId xmlns:a16="http://schemas.microsoft.com/office/drawing/2014/main" id="{D9E58E4D-D10C-81C2-4F3E-A21EBFA2C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852" y="1733266"/>
            <a:ext cx="5234602" cy="363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24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CBFCD8-2EB3-403A-B6F1-7F5B4603D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latin typeface="+mj-lt"/>
              </a:rPr>
            </a:br>
            <a:br>
              <a:rPr lang="en-US" dirty="0">
                <a:latin typeface="+mj-lt"/>
              </a:rPr>
            </a:br>
            <a:r>
              <a:rPr lang="en-US">
                <a:latin typeface="+mj-lt"/>
              </a:rPr>
              <a:t>Help Desk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ark Presentation Classic">
  <a:themeElements>
    <a:clrScheme name="Spark Oregon Colors">
      <a:dk1>
        <a:srgbClr val="6D6A6A"/>
      </a:dk1>
      <a:lt1>
        <a:srgbClr val="FFFFFF"/>
      </a:lt1>
      <a:dk2>
        <a:srgbClr val="6D6A6A"/>
      </a:dk2>
      <a:lt2>
        <a:srgbClr val="E7E6E6"/>
      </a:lt2>
      <a:accent1>
        <a:srgbClr val="009DA5"/>
      </a:accent1>
      <a:accent2>
        <a:srgbClr val="0090D0"/>
      </a:accent2>
      <a:accent3>
        <a:srgbClr val="6AA744"/>
      </a:accent3>
      <a:accent4>
        <a:srgbClr val="E05E1F"/>
      </a:accent4>
      <a:accent5>
        <a:srgbClr val="B62654"/>
      </a:accent5>
      <a:accent6>
        <a:srgbClr val="EEBC5F"/>
      </a:accent6>
      <a:hlink>
        <a:srgbClr val="00A59A"/>
      </a:hlink>
      <a:folHlink>
        <a:srgbClr val="00A499"/>
      </a:folHlink>
    </a:clrScheme>
    <a:fontScheme name="Custom 2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6868</TotalTime>
  <Words>931</Words>
  <Application>Microsoft Office PowerPoint</Application>
  <PresentationFormat>Widescreen</PresentationFormat>
  <Paragraphs>122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 Black</vt:lpstr>
      <vt:lpstr>Noto Sans Symbols</vt:lpstr>
      <vt:lpstr>Arial</vt:lpstr>
      <vt:lpstr>Calibri</vt:lpstr>
      <vt:lpstr>Twentieth Century</vt:lpstr>
      <vt:lpstr>Open Sans</vt:lpstr>
      <vt:lpstr>Spark Presentation Classic</vt:lpstr>
      <vt:lpstr>Spark Monthly Webinar  January 25, 2024</vt:lpstr>
      <vt:lpstr>Welcome and Introductions</vt:lpstr>
      <vt:lpstr>What changed in 2023?</vt:lpstr>
      <vt:lpstr>Agenda</vt:lpstr>
      <vt:lpstr>Spark Redesign Progress</vt:lpstr>
      <vt:lpstr>Spark Accountability Team </vt:lpstr>
      <vt:lpstr>Spark Vision Statement</vt:lpstr>
      <vt:lpstr>PowerPoint Presentation</vt:lpstr>
      <vt:lpstr>FCCN Participation </vt:lpstr>
      <vt:lpstr>PowerPoint Presentation</vt:lpstr>
      <vt:lpstr>Spark participation options</vt:lpstr>
      <vt:lpstr>Website updates</vt:lpstr>
      <vt:lpstr>Website updates</vt:lpstr>
      <vt:lpstr>Website updates</vt:lpstr>
      <vt:lpstr>PowerPoint Presentation</vt:lpstr>
      <vt:lpstr>PowerPoint Presentation</vt:lpstr>
      <vt:lpstr>PowerPoint Presentation</vt:lpstr>
      <vt:lpstr>What is coming in 2024</vt:lpstr>
      <vt:lpstr>Spark Accountability Team</vt:lpstr>
      <vt:lpstr>Observation and Assessment Team</vt:lpstr>
      <vt:lpstr>QI reports</vt:lpstr>
      <vt:lpstr>PowerPoint Presentation</vt:lpstr>
      <vt:lpstr>  Help Desk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Spark  Trainers name Training date CKC: Program Management, Set 1</dc:title>
  <dc:creator>Schuyler Crawford</dc:creator>
  <cp:lastModifiedBy>Lauren S. Peterson</cp:lastModifiedBy>
  <cp:revision>59</cp:revision>
  <dcterms:created xsi:type="dcterms:W3CDTF">2016-12-06T01:06:34Z</dcterms:created>
  <dcterms:modified xsi:type="dcterms:W3CDTF">2024-01-25T17:35:51Z</dcterms:modified>
</cp:coreProperties>
</file>