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84" r:id="rId9"/>
    <p:sldId id="267" r:id="rId10"/>
    <p:sldId id="268" r:id="rId11"/>
    <p:sldId id="269" r:id="rId12"/>
    <p:sldId id="283" r:id="rId13"/>
    <p:sldId id="285" r:id="rId14"/>
    <p:sldId id="286" r:id="rId15"/>
    <p:sldId id="274" r:id="rId16"/>
    <p:sldId id="275" r:id="rId17"/>
    <p:sldId id="287" r:id="rId18"/>
    <p:sldId id="288" r:id="rId19"/>
    <p:sldId id="289" r:id="rId20"/>
    <p:sldId id="271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nPVRuOCId04dZVkAf5rgE5cpk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6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0"/>
          <p:cNvSpPr txBox="1">
            <a:spLocks noGrp="1"/>
          </p:cNvSpPr>
          <p:nvPr>
            <p:ph type="ctrTitle"/>
          </p:nvPr>
        </p:nvSpPr>
        <p:spPr>
          <a:xfrm>
            <a:off x="1294151" y="990600"/>
            <a:ext cx="8460403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ubTitle" idx="1"/>
          </p:nvPr>
        </p:nvSpPr>
        <p:spPr>
          <a:xfrm>
            <a:off x="1294150" y="4267200"/>
            <a:ext cx="8460403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2000"/>
              <a:buNone/>
              <a:defRPr>
                <a:solidFill>
                  <a:srgbClr val="899495"/>
                </a:solidFill>
              </a:defRPr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800"/>
              <a:buNone/>
              <a:defRPr>
                <a:solidFill>
                  <a:srgbClr val="899495"/>
                </a:solidFill>
              </a:defRPr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>
                <a:solidFill>
                  <a:srgbClr val="899495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 txBox="1"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body" idx="1"/>
          </p:nvPr>
        </p:nvSpPr>
        <p:spPr>
          <a:xfrm>
            <a:off x="1294150" y="1676400"/>
            <a:ext cx="9603701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2"/>
          <p:cNvSpPr txBox="1">
            <a:spLocks noGrp="1"/>
          </p:cNvSpPr>
          <p:nvPr>
            <p:ph type="title"/>
          </p:nvPr>
        </p:nvSpPr>
        <p:spPr>
          <a:xfrm>
            <a:off x="1294151" y="2057401"/>
            <a:ext cx="8460404" cy="266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body" idx="1"/>
          </p:nvPr>
        </p:nvSpPr>
        <p:spPr>
          <a:xfrm>
            <a:off x="1294151" y="4876800"/>
            <a:ext cx="846040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800"/>
              <a:buNone/>
              <a:defRPr sz="1800">
                <a:solidFill>
                  <a:srgbClr val="89949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600"/>
              <a:buNone/>
              <a:defRPr sz="1600">
                <a:solidFill>
                  <a:srgbClr val="89949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99495"/>
              </a:buClr>
              <a:buSzPts val="1400"/>
              <a:buNone/>
              <a:defRPr sz="1400">
                <a:solidFill>
                  <a:srgbClr val="899495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3"/>
          <p:cNvSpPr txBox="1"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1"/>
          </p:nvPr>
        </p:nvSpPr>
        <p:spPr>
          <a:xfrm>
            <a:off x="1294150" y="1676400"/>
            <a:ext cx="4702367" cy="76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2"/>
          </p:nvPr>
        </p:nvSpPr>
        <p:spPr>
          <a:xfrm>
            <a:off x="1294150" y="2516458"/>
            <a:ext cx="4702367" cy="3655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1pPr>
            <a:lvl2pPr marL="914400" lvl="1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body" idx="3"/>
          </p:nvPr>
        </p:nvSpPr>
        <p:spPr>
          <a:xfrm>
            <a:off x="6193367" y="1676400"/>
            <a:ext cx="4704484" cy="76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4"/>
          </p:nvPr>
        </p:nvSpPr>
        <p:spPr>
          <a:xfrm>
            <a:off x="6193367" y="2516458"/>
            <a:ext cx="4704484" cy="3655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1pPr>
            <a:lvl2pPr marL="914400" lvl="1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5"/>
          <p:cNvSpPr txBox="1">
            <a:spLocks noGrp="1"/>
          </p:cNvSpPr>
          <p:nvPr>
            <p:ph type="title"/>
          </p:nvPr>
        </p:nvSpPr>
        <p:spPr>
          <a:xfrm>
            <a:off x="7772835" y="1676400"/>
            <a:ext cx="3810992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1"/>
          </p:nvPr>
        </p:nvSpPr>
        <p:spPr>
          <a:xfrm>
            <a:off x="1294150" y="685800"/>
            <a:ext cx="6173808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2"/>
          </p:nvPr>
        </p:nvSpPr>
        <p:spPr>
          <a:xfrm>
            <a:off x="7772835" y="4191000"/>
            <a:ext cx="3810992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title"/>
          </p:nvPr>
        </p:nvSpPr>
        <p:spPr>
          <a:xfrm>
            <a:off x="7772836" y="1676400"/>
            <a:ext cx="3810992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 descr="An empty placeholder to add an image. Click on the placeholder and select the image that you wish to add."/>
          <p:cNvSpPr>
            <a:spLocks noGrp="1"/>
          </p:cNvSpPr>
          <p:nvPr>
            <p:ph type="pic" idx="2"/>
          </p:nvPr>
        </p:nvSpPr>
        <p:spPr>
          <a:xfrm>
            <a:off x="1522809" y="0"/>
            <a:ext cx="594514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26"/>
          <p:cNvSpPr txBox="1">
            <a:spLocks noGrp="1"/>
          </p:cNvSpPr>
          <p:nvPr>
            <p:ph type="body" idx="1"/>
          </p:nvPr>
        </p:nvSpPr>
        <p:spPr>
          <a:xfrm>
            <a:off x="7772836" y="4191000"/>
            <a:ext cx="3810992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 rot="5400000">
            <a:off x="3848101" y="-877551"/>
            <a:ext cx="4495800" cy="9603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8"/>
          <p:cNvSpPr txBox="1">
            <a:spLocks noGrp="1"/>
          </p:cNvSpPr>
          <p:nvPr>
            <p:ph type="title"/>
          </p:nvPr>
        </p:nvSpPr>
        <p:spPr>
          <a:xfrm rot="5400000">
            <a:off x="7811701" y="2323853"/>
            <a:ext cx="5791200" cy="190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body" idx="1"/>
          </p:nvPr>
        </p:nvSpPr>
        <p:spPr>
          <a:xfrm rot="5400000">
            <a:off x="2552533" y="-877382"/>
            <a:ext cx="5791200" cy="830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/>
          <p:nvPr/>
        </p:nvSpPr>
        <p:spPr>
          <a:xfrm>
            <a:off x="836832" y="0"/>
            <a:ext cx="11355169" cy="6858000"/>
          </a:xfrm>
          <a:prstGeom prst="rect">
            <a:avLst/>
          </a:prstGeom>
          <a:gradFill>
            <a:gsLst>
              <a:gs pos="0">
                <a:srgbClr val="FFFFFF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9"/>
          <p:cNvSpPr txBox="1"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body" idx="1"/>
          </p:nvPr>
        </p:nvSpPr>
        <p:spPr>
          <a:xfrm>
            <a:off x="1294150" y="1676400"/>
            <a:ext cx="9603701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dt" idx="10"/>
          </p:nvPr>
        </p:nvSpPr>
        <p:spPr>
          <a:xfrm>
            <a:off x="127211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sldNum" idx="12"/>
          </p:nvPr>
        </p:nvSpPr>
        <p:spPr>
          <a:xfrm>
            <a:off x="8053323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D68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Loreleim@pdx.ed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1294151" y="990600"/>
            <a:ext cx="9863004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dirty="0"/>
              <a:t>Reconceptualizing Quality</a:t>
            </a:r>
            <a:endParaRPr dirty="0"/>
          </a:p>
        </p:txBody>
      </p:sp>
      <p:sp>
        <p:nvSpPr>
          <p:cNvPr id="116" name="Google Shape;116;p1"/>
          <p:cNvSpPr txBox="1">
            <a:spLocks noGrp="1"/>
          </p:cNvSpPr>
          <p:nvPr>
            <p:ph type="subTitle" idx="1"/>
          </p:nvPr>
        </p:nvSpPr>
        <p:spPr>
          <a:xfrm>
            <a:off x="397223" y="4290496"/>
            <a:ext cx="10688915" cy="2384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457200" lvl="0" indent="-381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Spark Monthly Webinar</a:t>
            </a:r>
            <a:endParaRPr dirty="0"/>
          </a:p>
          <a:p>
            <a:pPr marL="457200" lvl="0" indent="-381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457200" lvl="0" indent="-381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Lorelei Mitchell, PhD</a:t>
            </a:r>
          </a:p>
          <a:p>
            <a:pPr marL="457200" lvl="0" indent="-381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US" dirty="0"/>
          </a:p>
          <a:p>
            <a:pPr marL="457200" lvl="0" indent="-381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Center for Improvement of Child and Family Services (PSU)</a:t>
            </a:r>
            <a:endParaRPr dirty="0"/>
          </a:p>
          <a:p>
            <a:pPr marL="457200" lvl="0" indent="-381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457200" lvl="0" indent="-381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July 25, 2024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Appreciation</a:t>
            </a:r>
            <a:endParaRPr dirty="0"/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xfrm>
            <a:off x="1294149" y="1676400"/>
            <a:ext cx="10575577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Tremendous respect and admiration for all your work</a:t>
            </a:r>
          </a:p>
          <a:p>
            <a:r>
              <a:rPr lang="en-US" sz="2800" dirty="0"/>
              <a:t>Supporting quality in the real world is HARD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Working within significant constraints and nuanced situations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Privilege to be invited to your conversation – thank you!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 txBox="1">
            <a:spLocks noGrp="1"/>
          </p:cNvSpPr>
          <p:nvPr>
            <p:ph type="title"/>
          </p:nvPr>
        </p:nvSpPr>
        <p:spPr>
          <a:xfrm>
            <a:off x="1160193" y="328582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What do I hope to offer today?</a:t>
            </a:r>
            <a:endParaRPr dirty="0"/>
          </a:p>
        </p:txBody>
      </p:sp>
      <p:sp>
        <p:nvSpPr>
          <p:cNvPr id="128" name="Google Shape;128;p3"/>
          <p:cNvSpPr txBox="1">
            <a:spLocks noGrp="1"/>
          </p:cNvSpPr>
          <p:nvPr>
            <p:ph type="body" idx="1"/>
          </p:nvPr>
        </p:nvSpPr>
        <p:spPr>
          <a:xfrm>
            <a:off x="1013411" y="1676400"/>
            <a:ext cx="11060163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Possible validation and “permission” from a research perspective for some things you may already be thinking!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Some myth-busting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Could be both reassuring and/or unsettling</a:t>
            </a:r>
            <a:endParaRPr dirty="0"/>
          </a:p>
          <a:p>
            <a:r>
              <a:rPr lang="en-US" sz="2800" dirty="0"/>
              <a:t>No judgment here!</a:t>
            </a:r>
          </a:p>
          <a:p>
            <a:pPr marL="11430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"/>
          <p:cNvSpPr txBox="1"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Background on the RQ study</a:t>
            </a:r>
            <a:endParaRPr/>
          </a:p>
        </p:txBody>
      </p:sp>
      <p:sp>
        <p:nvSpPr>
          <p:cNvPr id="134" name="Google Shape;134;p4"/>
          <p:cNvSpPr txBox="1">
            <a:spLocks noGrp="1"/>
          </p:cNvSpPr>
          <p:nvPr>
            <p:ph type="body" idx="1"/>
          </p:nvPr>
        </p:nvSpPr>
        <p:spPr>
          <a:xfrm>
            <a:off x="1294149" y="1628396"/>
            <a:ext cx="10482391" cy="461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Federal $ for research re: professional development for diverse providers/educators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US" sz="2400" i="1" dirty="0"/>
              <a:t>Diverse providers/educators: providers of color, rural/frontier, lower-income, linguistically diverse, immigrant, LGBTQ, etc.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Opportunity to address longstanding concerns from educators and families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800" dirty="0"/>
          </a:p>
          <a:p>
            <a:pPr marL="0" lvl="0" indent="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0" lvl="0" indent="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200"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What did we ask?</a:t>
            </a:r>
            <a:endParaRPr dirty="0"/>
          </a:p>
        </p:txBody>
      </p:sp>
      <p:sp>
        <p:nvSpPr>
          <p:cNvPr id="140" name="Google Shape;140;p5"/>
          <p:cNvSpPr txBox="1">
            <a:spLocks noGrp="1"/>
          </p:cNvSpPr>
          <p:nvPr>
            <p:ph type="body" idx="1"/>
          </p:nvPr>
        </p:nvSpPr>
        <p:spPr>
          <a:xfrm>
            <a:off x="1211434" y="1676400"/>
            <a:ext cx="1057093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600" dirty="0"/>
              <a:t>What does the system currently look like?</a:t>
            </a:r>
            <a:endParaRPr sz="26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600" dirty="0"/>
              <a:t>How’s it working?</a:t>
            </a:r>
            <a:endParaRPr sz="26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600" dirty="0"/>
              <a:t>How is quality currently defined?</a:t>
            </a:r>
            <a:endParaRPr sz="26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600" dirty="0"/>
              <a:t>What can families and educators teach the system about quality?</a:t>
            </a:r>
            <a:endParaRPr sz="26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600" dirty="0"/>
              <a:t>What are other states doing? What’s the national picture?</a:t>
            </a:r>
            <a:endParaRPr sz="2600" dirty="0"/>
          </a:p>
          <a:p>
            <a:pPr marL="11430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800" b="1" i="1" dirty="0"/>
          </a:p>
          <a:p>
            <a:pPr marL="11430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US" sz="2800" b="1" i="1" dirty="0"/>
              <a:t>How can we move toward more equitable                            and effective systems?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>
            <a:spLocks noGrp="1"/>
          </p:cNvSpPr>
          <p:nvPr>
            <p:ph type="title"/>
          </p:nvPr>
        </p:nvSpPr>
        <p:spPr>
          <a:xfrm>
            <a:off x="1294150" y="38100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What did we do?</a:t>
            </a:r>
            <a:endParaRPr dirty="0"/>
          </a:p>
        </p:txBody>
      </p:sp>
      <p:sp>
        <p:nvSpPr>
          <p:cNvPr id="146" name="Google Shape;146;p6"/>
          <p:cNvSpPr txBox="1">
            <a:spLocks noGrp="1"/>
          </p:cNvSpPr>
          <p:nvPr>
            <p:ph type="body" idx="1"/>
          </p:nvPr>
        </p:nvSpPr>
        <p:spPr>
          <a:xfrm>
            <a:off x="1294150" y="1575758"/>
            <a:ext cx="10059650" cy="46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US" sz="3000" u="sng" dirty="0"/>
              <a:t>Year-long process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600" dirty="0"/>
              <a:t>Extensive literature review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600" dirty="0"/>
              <a:t>In-depth interviews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600" dirty="0"/>
              <a:t>Informal conversations with a variety of system partners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600" dirty="0"/>
              <a:t>Meaning-making retreat with diverse educators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600" dirty="0"/>
              <a:t>Review of and feedback on drafts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600"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1182313" y="194626"/>
            <a:ext cx="971553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What did we hear?</a:t>
            </a:r>
            <a:endParaRPr dirty="0"/>
          </a:p>
        </p:txBody>
      </p:sp>
      <p:sp>
        <p:nvSpPr>
          <p:cNvPr id="152" name="Google Shape;152;p7"/>
          <p:cNvSpPr txBox="1">
            <a:spLocks noGrp="1"/>
          </p:cNvSpPr>
          <p:nvPr>
            <p:ph type="body" idx="1"/>
          </p:nvPr>
        </p:nvSpPr>
        <p:spPr>
          <a:xfrm>
            <a:off x="1182313" y="1700668"/>
            <a:ext cx="10693239" cy="4476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A LOT of folks in OR and the US are talking about ECE quality!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General agreement that real change is needed</a:t>
            </a:r>
            <a:endParaRPr sz="28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Excitement and hope for a new system…along with some confusion and anxiety</a:t>
            </a:r>
            <a:endParaRPr sz="28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Typical for any transitional time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sz="2800"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A326-E7A1-4EEF-84FB-5B62AA388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963" y="0"/>
            <a:ext cx="9603701" cy="1143000"/>
          </a:xfrm>
        </p:spPr>
        <p:txBody>
          <a:bodyPr/>
          <a:lstStyle/>
          <a:p>
            <a:r>
              <a:rPr lang="en-US" dirty="0"/>
              <a:t>What did we learn from our research review?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F801D-7292-472B-BA3A-B65B974A0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150" y="1467699"/>
            <a:ext cx="10662940" cy="4704502"/>
          </a:xfrm>
        </p:spPr>
        <p:txBody>
          <a:bodyPr/>
          <a:lstStyle/>
          <a:p>
            <a:r>
              <a:rPr lang="en-US" sz="2800" dirty="0"/>
              <a:t>QRIS have “failed” at a system level</a:t>
            </a:r>
          </a:p>
          <a:p>
            <a:r>
              <a:rPr lang="en-US" sz="2800" dirty="0"/>
              <a:t>Families’ perspectives have been largely ignored or discredited</a:t>
            </a:r>
          </a:p>
          <a:p>
            <a:r>
              <a:rPr lang="en-US" sz="2800" dirty="0"/>
              <a:t>The science of ECE has been oversimplified and oversold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3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1124072" y="0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QRIS have “failed” at a system level</a:t>
            </a:r>
            <a:endParaRPr dirty="0"/>
          </a:p>
        </p:txBody>
      </p:sp>
      <p:sp>
        <p:nvSpPr>
          <p:cNvPr id="158" name="Google Shape;158;p8"/>
          <p:cNvSpPr txBox="1">
            <a:spLocks noGrp="1"/>
          </p:cNvSpPr>
          <p:nvPr>
            <p:ph type="body" idx="1"/>
          </p:nvPr>
        </p:nvSpPr>
        <p:spPr>
          <a:xfrm>
            <a:off x="1124072" y="1205610"/>
            <a:ext cx="10722360" cy="549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Although many individual providers have no doubt benefited…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...In research studies, star ratings do not:</a:t>
            </a:r>
            <a:endParaRPr lang="en-US" dirty="0"/>
          </a:p>
          <a:p>
            <a:pPr marL="914400" lvl="1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US" sz="2400" dirty="0"/>
              <a:t>Tell us about meaningful differences between programs</a:t>
            </a:r>
            <a:endParaRPr lang="en-US" dirty="0"/>
          </a:p>
          <a:p>
            <a:pPr marL="914400" lvl="1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–"/>
            </a:pPr>
            <a:r>
              <a:rPr lang="en-US" sz="2400" dirty="0"/>
              <a:t>Tell us how children do later down the line</a:t>
            </a:r>
            <a:endParaRPr lang="en-US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Most providers/educators don’t choose to participate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Very few families use or are even able to use star ratings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May even perpetuate some inequities</a:t>
            </a:r>
          </a:p>
          <a:p>
            <a:pPr marL="11430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lang="en-US" sz="1400" dirty="0"/>
          </a:p>
          <a:p>
            <a:pPr marL="11430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800" b="1" i="1" dirty="0">
                <a:solidFill>
                  <a:srgbClr val="E56DD4"/>
                </a:solidFill>
              </a:rPr>
              <a:t>None of this means that you all aren’t working hard and doing a great job supporting early educators!!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>
            <a:spLocks noGrp="1"/>
          </p:cNvSpPr>
          <p:nvPr>
            <p:ph type="title"/>
          </p:nvPr>
        </p:nvSpPr>
        <p:spPr>
          <a:xfrm>
            <a:off x="1182314" y="0"/>
            <a:ext cx="1043081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Families’ perspectives have been largely ignored</a:t>
            </a:r>
            <a:endParaRPr dirty="0"/>
          </a:p>
        </p:txBody>
      </p:sp>
      <p:sp>
        <p:nvSpPr>
          <p:cNvPr id="164" name="Google Shape;164;p9"/>
          <p:cNvSpPr txBox="1">
            <a:spLocks noGrp="1"/>
          </p:cNvSpPr>
          <p:nvPr>
            <p:ph type="body" idx="1"/>
          </p:nvPr>
        </p:nvSpPr>
        <p:spPr>
          <a:xfrm>
            <a:off x="1182314" y="1357039"/>
            <a:ext cx="10343552" cy="481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Particularly minoritized families’ perspectives</a:t>
            </a:r>
            <a:endParaRPr sz="28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Told by experts what they “should” want</a:t>
            </a:r>
            <a:endParaRPr sz="28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Families rarely approach child care as a consumer decision</a:t>
            </a:r>
            <a:endParaRPr sz="28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Safety (physical </a:t>
            </a:r>
            <a:r>
              <a:rPr lang="en-US" sz="2800" b="1" dirty="0"/>
              <a:t>and</a:t>
            </a:r>
            <a:r>
              <a:rPr lang="en-US" sz="2800" dirty="0"/>
              <a:t> emotional), authentic welcome, respect and partnership is paramount</a:t>
            </a:r>
            <a:endParaRPr sz="28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Specific curricula or overfocus on academics is low priority</a:t>
            </a:r>
            <a:endParaRPr sz="2800" dirty="0"/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Overwhelming shortage of child care – how much choice is there?</a:t>
            </a:r>
            <a:endParaRPr sz="2800"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title"/>
          </p:nvPr>
        </p:nvSpPr>
        <p:spPr>
          <a:xfrm>
            <a:off x="1055636" y="49020"/>
            <a:ext cx="1073844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The science of early childhood has been oversold</a:t>
            </a:r>
            <a:endParaRPr dirty="0"/>
          </a:p>
        </p:txBody>
      </p:sp>
      <p:sp>
        <p:nvSpPr>
          <p:cNvPr id="170" name="Google Shape;170;p12"/>
          <p:cNvSpPr txBox="1">
            <a:spLocks noGrp="1"/>
          </p:cNvSpPr>
          <p:nvPr>
            <p:ph type="body" idx="1"/>
          </p:nvPr>
        </p:nvSpPr>
        <p:spPr>
          <a:xfrm>
            <a:off x="1142999" y="1421106"/>
            <a:ext cx="10738449" cy="5192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There truly is no clear research that tells us “</a:t>
            </a:r>
            <a:r>
              <a:rPr lang="en-US" sz="2800" b="1" dirty="0"/>
              <a:t>one right way</a:t>
            </a:r>
            <a:r>
              <a:rPr lang="en-US" sz="2800" dirty="0"/>
              <a:t>” 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800" dirty="0"/>
              <a:t>Existing research has some serious problems</a:t>
            </a:r>
          </a:p>
          <a:p>
            <a:pPr marL="917575" lvl="2">
              <a:spcBef>
                <a:spcPts val="1600"/>
              </a:spcBef>
              <a:buChar char="•"/>
            </a:pPr>
            <a:r>
              <a:rPr lang="en-US" sz="2600" dirty="0"/>
              <a:t>Assumption of universalism</a:t>
            </a:r>
          </a:p>
          <a:p>
            <a:pPr marL="917575" lvl="2">
              <a:spcBef>
                <a:spcPts val="1600"/>
              </a:spcBef>
              <a:buChar char="•"/>
            </a:pPr>
            <a:r>
              <a:rPr lang="en-US" sz="2600" dirty="0"/>
              <a:t>Very limited understanding of the </a:t>
            </a:r>
            <a:r>
              <a:rPr lang="en-US" sz="2400" dirty="0"/>
              <a:t>brain</a:t>
            </a:r>
            <a:endParaRPr lang="en-US" sz="2200" dirty="0"/>
          </a:p>
          <a:p>
            <a:pPr marL="917575" lvl="2">
              <a:spcBef>
                <a:spcPts val="1600"/>
              </a:spcBef>
              <a:buChar char="•"/>
            </a:pPr>
            <a:r>
              <a:rPr lang="en-US" sz="2600" dirty="0"/>
              <a:t>Rooted in the “factory model” of education</a:t>
            </a:r>
          </a:p>
          <a:p>
            <a:pPr marL="11430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  <a:p>
            <a:pPr marL="11430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2800"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FAFA5-FED3-49BD-9209-1F8C4279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314" y="-49991"/>
            <a:ext cx="9651472" cy="1143000"/>
          </a:xfrm>
        </p:spPr>
        <p:txBody>
          <a:bodyPr/>
          <a:lstStyle/>
          <a:p>
            <a:r>
              <a:rPr lang="en-US" dirty="0"/>
              <a:t>Why does it matter?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FA6C7-E13B-45C1-8234-05DE154E8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2424" y="1310445"/>
            <a:ext cx="10605876" cy="5317499"/>
          </a:xfrm>
        </p:spPr>
        <p:txBody>
          <a:bodyPr>
            <a:normAutofit/>
          </a:bodyPr>
          <a:lstStyle/>
          <a:p>
            <a:r>
              <a:rPr lang="en-US" sz="2800" dirty="0"/>
              <a:t>Built on dominant culture values and assumptions</a:t>
            </a:r>
          </a:p>
          <a:p>
            <a:r>
              <a:rPr lang="en-US" sz="2800" dirty="0"/>
              <a:t>Pathologizes minoritized children, families and communities</a:t>
            </a:r>
          </a:p>
          <a:p>
            <a:r>
              <a:rPr lang="en-US" sz="2800" dirty="0"/>
              <a:t>Disempowers families and communities in favor of “experts”</a:t>
            </a:r>
          </a:p>
          <a:p>
            <a:r>
              <a:rPr lang="en-US" sz="2800" dirty="0"/>
              <a:t>Catastrophizes early childhood as an “emergency”</a:t>
            </a:r>
          </a:p>
          <a:p>
            <a:r>
              <a:rPr lang="en-US" sz="2800" dirty="0"/>
              <a:t>Could be steering us in the wrong direction for policy/practice</a:t>
            </a:r>
          </a:p>
          <a:p>
            <a:endParaRPr lang="en-US" sz="2600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0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A731-5170-48BA-8BEC-ED7C9A228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Pause for reflection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F1D10-B15A-4F3B-B540-689D2AEC1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150" y="1676400"/>
            <a:ext cx="10278543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What might be useful - small group breakouts? Individual reflection time?</a:t>
            </a:r>
          </a:p>
          <a:p>
            <a:pPr marL="0" indent="0">
              <a:buNone/>
            </a:pPr>
            <a:r>
              <a:rPr lang="en-US" sz="2800" dirty="0"/>
              <a:t>Some possible prompts:</a:t>
            </a:r>
          </a:p>
          <a:p>
            <a:pPr indent="-457200"/>
            <a:r>
              <a:rPr lang="en-US" sz="2800" dirty="0"/>
              <a:t>What feelings are coming up for you?</a:t>
            </a:r>
          </a:p>
          <a:p>
            <a:pPr lvl="1" indent="-457200"/>
            <a:r>
              <a:rPr lang="en-US" sz="2400" i="1" dirty="0"/>
              <a:t>Your feelings are real and valid! There are no wrong feelings.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Does any of this resonate?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else do you want to know or understand?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5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06E7B-537F-4FA7-9356-98D1CFE10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786" y="392649"/>
            <a:ext cx="9603701" cy="1143000"/>
          </a:xfrm>
        </p:spPr>
        <p:txBody>
          <a:bodyPr/>
          <a:lstStyle/>
          <a:p>
            <a:r>
              <a:rPr lang="en-US" dirty="0"/>
              <a:t>Sharing 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5DB86-8608-44E9-8D37-43D6FA652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9786" y="1676400"/>
            <a:ext cx="10862140" cy="4495800"/>
          </a:xfrm>
        </p:spPr>
        <p:txBody>
          <a:bodyPr/>
          <a:lstStyle/>
          <a:p>
            <a:pPr indent="-457200"/>
            <a:r>
              <a:rPr lang="en-US" sz="2800" dirty="0"/>
              <a:t>What feelings are coming up for you?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Does any of this resonate?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else do you want to know or understand?</a:t>
            </a:r>
          </a:p>
          <a:p>
            <a:pPr marL="0" indent="0">
              <a:buNone/>
            </a:pPr>
            <a:endParaRPr lang="en-US" sz="2800" b="1" i="1" dirty="0">
              <a:solidFill>
                <a:srgbClr val="E56DD4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5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 txBox="1">
            <a:spLocks noGrp="1"/>
          </p:cNvSpPr>
          <p:nvPr>
            <p:ph type="title"/>
          </p:nvPr>
        </p:nvSpPr>
        <p:spPr>
          <a:xfrm>
            <a:off x="1198493" y="192199"/>
            <a:ext cx="1067745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400" dirty="0"/>
              <a:t>Recommended strategy for reconceptualizing quality </a:t>
            </a:r>
            <a:endParaRPr sz="3400" dirty="0"/>
          </a:p>
        </p:txBody>
      </p:sp>
      <p:sp>
        <p:nvSpPr>
          <p:cNvPr id="199" name="Google Shape;199;p17"/>
          <p:cNvSpPr txBox="1">
            <a:spLocks noGrp="1"/>
          </p:cNvSpPr>
          <p:nvPr>
            <p:ph type="body" idx="1"/>
          </p:nvPr>
        </p:nvSpPr>
        <p:spPr>
          <a:xfrm>
            <a:off x="1238864" y="1415281"/>
            <a:ext cx="10596717" cy="5123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marR="76200" lvl="0" indent="-514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US" sz="2600" b="0" i="0" u="none" strike="noStrik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Start to dismantle problematic aspects of the current system.</a:t>
            </a:r>
            <a:endParaRPr dirty="0"/>
          </a:p>
          <a:p>
            <a:pPr marL="514350" marR="58420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US" sz="2600" b="0" i="0" u="none" strike="noStrik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Partner with families and educators to co-create structures and processes that support local understandings.</a:t>
            </a:r>
            <a:endParaRPr dirty="0"/>
          </a:p>
          <a:p>
            <a:pPr marL="514350" marR="15240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-US" sz="2600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As possible, r</a:t>
            </a:r>
            <a:r>
              <a:rPr lang="en-US" sz="2600" b="0" i="0" u="none" strike="noStrik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edirect resources ($) from the central bureaucracy toward the community.</a:t>
            </a:r>
            <a:endParaRPr dirty="0"/>
          </a:p>
          <a:p>
            <a:pPr marL="0" marR="152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600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0" i="1" u="none" strike="noStrik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(Without compromising basic safety protections already in place).</a:t>
            </a:r>
            <a:endParaRPr dirty="0"/>
          </a:p>
          <a:p>
            <a:pPr marL="114300" marR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0" i="1" u="none" strike="noStrike" dirty="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0" i="1" u="none" strike="noStrik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(Knowing there may be some mandates in place that are non-negotiable for now -- but maybe not over the longer-term).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F09FD-C6C3-4F3B-A9BD-26328D2B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733" y="66493"/>
            <a:ext cx="9603701" cy="1143000"/>
          </a:xfrm>
        </p:spPr>
        <p:txBody>
          <a:bodyPr/>
          <a:lstStyle/>
          <a:p>
            <a:r>
              <a:rPr lang="en-US" dirty="0"/>
              <a:t>Some inspiration?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5C573-4835-4F92-9D68-01D85FC0E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8247" y="1292973"/>
            <a:ext cx="10431149" cy="514859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000" dirty="0"/>
              <a:t>Example of the </a:t>
            </a:r>
            <a:r>
              <a:rPr lang="en-US" sz="3000" b="1" dirty="0"/>
              <a:t>Early Childhood Equity Fund</a:t>
            </a:r>
          </a:p>
          <a:p>
            <a:r>
              <a:rPr lang="en-US" sz="2800" dirty="0"/>
              <a:t>Flexible dollars to local providers who know, reflect and are accountable to their communities</a:t>
            </a:r>
          </a:p>
          <a:p>
            <a:r>
              <a:rPr lang="en-US" sz="2800" dirty="0"/>
              <a:t>Autonomy to customize services to local communities</a:t>
            </a:r>
          </a:p>
          <a:p>
            <a:r>
              <a:rPr lang="en-US" sz="2800" dirty="0"/>
              <a:t>Deep, holistic shared commitment to children, families and community</a:t>
            </a:r>
          </a:p>
          <a:p>
            <a:r>
              <a:rPr lang="en-US" sz="2800" dirty="0"/>
              <a:t>Centered around core principles, rather than standardization</a:t>
            </a:r>
          </a:p>
          <a:p>
            <a:r>
              <a:rPr lang="en-US" sz="2800" dirty="0"/>
              <a:t>Would likely have broad appeal for many communities!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57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2E404-69BE-4840-8125-5C29ACFC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963" y="0"/>
            <a:ext cx="9603701" cy="1143000"/>
          </a:xfrm>
        </p:spPr>
        <p:txBody>
          <a:bodyPr/>
          <a:lstStyle/>
          <a:p>
            <a:r>
              <a:rPr lang="en-US" dirty="0"/>
              <a:t>Principles offered by ECEF grantees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34B60-EE86-4A89-B47B-67BB2C19D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150" y="1228907"/>
            <a:ext cx="10336785" cy="5248094"/>
          </a:xfrm>
        </p:spPr>
        <p:txBody>
          <a:bodyPr>
            <a:normAutofit lnSpcReduction="10000"/>
          </a:bodyPr>
          <a:lstStyle/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Having staff and leadership who reflect and speak the languages of the communities they serve.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Demonstrating accountability, starting with families’ and communities’ needs and priorities.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Understanding emotional/psychological safety as a baseline condition and through line.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Providing welcoming, affirming spaces that support positive identity.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Centering authentic relationship at every level: co-investment in each other.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Using demonstrably asset-based, collaborative approaches to support self-determination. </a:t>
            </a:r>
          </a:p>
          <a:p>
            <a:pPr marL="114300" indent="0">
              <a:buNone/>
            </a:pPr>
            <a:endParaRPr lang="en-US" b="0" i="0" u="none" strike="noStrike" baseline="0" dirty="0">
              <a:solidFill>
                <a:srgbClr val="000000"/>
              </a:solidFill>
              <a:latin typeface="Vollkor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91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A808C-6259-4085-BECC-E2A830BB4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149" y="0"/>
            <a:ext cx="9603701" cy="1143000"/>
          </a:xfrm>
        </p:spPr>
        <p:txBody>
          <a:bodyPr/>
          <a:lstStyle/>
          <a:p>
            <a:r>
              <a:rPr lang="en-US" dirty="0"/>
              <a:t>Principles offered by ECEF grantees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90708-453C-4350-B778-386141610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4150" y="1298797"/>
            <a:ext cx="10144586" cy="5125300"/>
          </a:xfrm>
        </p:spPr>
        <p:txBody>
          <a:bodyPr>
            <a:normAutofit/>
          </a:bodyPr>
          <a:lstStyle/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Respect for families as experts on their own lives, first teachers and true classroom partners.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Being holistically trauma-informed without pathologizing children, families or communities.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Recognizing and being responsive to the inseparable nature of culture and language.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Incorporating helpful components of mainstream understandings and approaches. 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  <a:latin typeface="+mn-lt"/>
              </a:rPr>
              <a:t>Modifying less helpful components to respond to local cultures and conditions.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8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AEE1E-6F2A-4C77-B541-D2F906C2C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and sharing 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69A73-27F1-49EC-8715-724D3CA941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What feelings are coming up for you?</a:t>
            </a:r>
          </a:p>
          <a:p>
            <a:r>
              <a:rPr lang="en-US" sz="2800" dirty="0"/>
              <a:t>Does any of this resonate?</a:t>
            </a:r>
          </a:p>
          <a:p>
            <a:r>
              <a:rPr lang="en-US" sz="2800" dirty="0"/>
              <a:t>What questions do you have?</a:t>
            </a:r>
          </a:p>
          <a:p>
            <a:pPr marL="114300" indent="0">
              <a:buNone/>
            </a:pPr>
            <a:endParaRPr lang="en-US" sz="2800" b="1" i="1" dirty="0">
              <a:solidFill>
                <a:srgbClr val="E56DD4"/>
              </a:solidFill>
            </a:endParaRPr>
          </a:p>
          <a:p>
            <a:pPr marL="114300" indent="0">
              <a:buNone/>
            </a:pPr>
            <a:r>
              <a:rPr lang="en-US" sz="2800" b="1" i="1" dirty="0">
                <a:solidFill>
                  <a:srgbClr val="E56DD4"/>
                </a:solidFill>
              </a:rPr>
              <a:t>What ideas do </a:t>
            </a:r>
            <a:r>
              <a:rPr lang="en-US" sz="2800" b="1" i="1" u="sng" dirty="0">
                <a:solidFill>
                  <a:srgbClr val="E56DD4"/>
                </a:solidFill>
              </a:rPr>
              <a:t>you</a:t>
            </a:r>
            <a:r>
              <a:rPr lang="en-US" sz="2800" b="1" i="1" dirty="0">
                <a:solidFill>
                  <a:srgbClr val="E56DD4"/>
                </a:solidFill>
              </a:rPr>
              <a:t> have for reconceptualizing quality?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"/>
          <p:cNvSpPr txBox="1">
            <a:spLocks noGrp="1"/>
          </p:cNvSpPr>
          <p:nvPr>
            <p:ph type="title"/>
          </p:nvPr>
        </p:nvSpPr>
        <p:spPr>
          <a:xfrm>
            <a:off x="1294150" y="363527"/>
            <a:ext cx="96037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b="1" dirty="0"/>
              <a:t>Thank you!</a:t>
            </a:r>
            <a:endParaRPr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117850-3C7E-47C9-AB35-6EE54230E683}"/>
              </a:ext>
            </a:extLst>
          </p:cNvPr>
          <p:cNvSpPr txBox="1"/>
          <p:nvPr/>
        </p:nvSpPr>
        <p:spPr>
          <a:xfrm>
            <a:off x="1294150" y="2248143"/>
            <a:ext cx="100630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Please feel free to reach out for more conversation!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hlinkClick r:id="rId3"/>
              </a:rPr>
              <a:t>Loreleim@pdx.edu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(503) 734-0235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sz="2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rgbClr val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4989</TotalTime>
  <Words>989</Words>
  <Application>Microsoft Office PowerPoint</Application>
  <PresentationFormat>Widescreen</PresentationFormat>
  <Paragraphs>137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Vollkorn</vt:lpstr>
      <vt:lpstr>Arial</vt:lpstr>
      <vt:lpstr>Serenity 16x9</vt:lpstr>
      <vt:lpstr>Reconceptualizing Quality</vt:lpstr>
      <vt:lpstr>Appreciation</vt:lpstr>
      <vt:lpstr>What do I hope to offer today?</vt:lpstr>
      <vt:lpstr>Background on the RQ study</vt:lpstr>
      <vt:lpstr>What did we ask?</vt:lpstr>
      <vt:lpstr>What did we do?</vt:lpstr>
      <vt:lpstr>What did we hear?</vt:lpstr>
      <vt:lpstr>What did we learn from our research review?</vt:lpstr>
      <vt:lpstr>QRIS have “failed” at a system level</vt:lpstr>
      <vt:lpstr>Families’ perspectives have been largely ignored</vt:lpstr>
      <vt:lpstr>The science of early childhood has been oversold</vt:lpstr>
      <vt:lpstr>Why does it matter?</vt:lpstr>
      <vt:lpstr>Pause for reflection</vt:lpstr>
      <vt:lpstr>Sharing out</vt:lpstr>
      <vt:lpstr>Recommended strategy for reconceptualizing quality </vt:lpstr>
      <vt:lpstr>Some inspiration?</vt:lpstr>
      <vt:lpstr>Principles offered by ECEF grantees</vt:lpstr>
      <vt:lpstr>Principles offered by ECEF grantees</vt:lpstr>
      <vt:lpstr>Reflection and sharing out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Reconceptualizing Quality</dc:title>
  <dc:creator>Lorelei Mitchell</dc:creator>
  <cp:lastModifiedBy>Jackie Lofton</cp:lastModifiedBy>
  <cp:revision>95</cp:revision>
  <dcterms:created xsi:type="dcterms:W3CDTF">2024-04-07T23:36:59Z</dcterms:created>
  <dcterms:modified xsi:type="dcterms:W3CDTF">2024-07-25T14:26:55Z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b79d039-fcd0-4045-9c78-4cfb2eba0904_Enabled">
    <vt:lpwstr>true</vt:lpwstr>
  </property>
  <property fmtid="{D5CDD505-2E9C-101B-9397-08002B2CF9AE}" pid="3" name="MSIP_Label_db79d039-fcd0-4045-9c78-4cfb2eba0904_SetDate">
    <vt:lpwstr>2024-04-12T23:09:20Z</vt:lpwstr>
  </property>
  <property fmtid="{D5CDD505-2E9C-101B-9397-08002B2CF9AE}" pid="4" name="MSIP_Label_db79d039-fcd0-4045-9c78-4cfb2eba0904_Method">
    <vt:lpwstr>Privileged</vt:lpwstr>
  </property>
  <property fmtid="{D5CDD505-2E9C-101B-9397-08002B2CF9AE}" pid="5" name="MSIP_Label_db79d039-fcd0-4045-9c78-4cfb2eba0904_Name">
    <vt:lpwstr>Level 2 - Limited (Items)</vt:lpwstr>
  </property>
  <property fmtid="{D5CDD505-2E9C-101B-9397-08002B2CF9AE}" pid="6" name="MSIP_Label_db79d039-fcd0-4045-9c78-4cfb2eba0904_SiteId">
    <vt:lpwstr>aa3f6932-fa7c-47b4-a0ce-a598cad161cf</vt:lpwstr>
  </property>
  <property fmtid="{D5CDD505-2E9C-101B-9397-08002B2CF9AE}" pid="7" name="MSIP_Label_db79d039-fcd0-4045-9c78-4cfb2eba0904_ActionId">
    <vt:lpwstr>574d8857-eda6-4a61-8518-473779a626b8</vt:lpwstr>
  </property>
  <property fmtid="{D5CDD505-2E9C-101B-9397-08002B2CF9AE}" pid="8" name="MSIP_Label_db79d039-fcd0-4045-9c78-4cfb2eba0904_ContentBits">
    <vt:lpwstr>0</vt:lpwstr>
  </property>
</Properties>
</file>