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92" r:id="rId3"/>
    <p:sldId id="291" r:id="rId4"/>
    <p:sldId id="294" r:id="rId5"/>
    <p:sldId id="267" r:id="rId6"/>
    <p:sldId id="295" r:id="rId7"/>
    <p:sldId id="293" r:id="rId8"/>
    <p:sldId id="296" r:id="rId9"/>
    <p:sldId id="290" r:id="rId10"/>
  </p:sldIdLst>
  <p:sldSz cx="12192000" cy="6858000"/>
  <p:notesSz cx="6858000" cy="9296400"/>
  <p:embeddedFontLst>
    <p:embeddedFont>
      <p:font typeface="Arial Black" panose="020B0A04020102020204" pitchFamily="34" charset="0"/>
      <p:regular r:id="rId12"/>
      <p:bold r:id="rId13"/>
    </p:embeddedFont>
    <p:embeddedFont>
      <p:font typeface="Open Sans" pitchFamily="2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5" roundtripDataSignature="AMtx7mitawIRBl4rmy75dVUbaHsIBIOlP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en S. Peterso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C4BE"/>
    <a:srgbClr val="99CA3C"/>
    <a:srgbClr val="1191D0"/>
    <a:srgbClr val="F89E49"/>
    <a:srgbClr val="DC5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552" autoAdjust="0"/>
  </p:normalViewPr>
  <p:slideViewPr>
    <p:cSldViewPr snapToGrid="0">
      <p:cViewPr varScale="1">
        <p:scale>
          <a:sx n="78" d="100"/>
          <a:sy n="78" d="100"/>
        </p:scale>
        <p:origin x="183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55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56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>
            <a:spLocks noGrp="1" noRot="1" noChangeAspect="1"/>
          </p:cNvSpPr>
          <p:nvPr>
            <p:ph type="sldImg" idx="3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1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810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174B7-E39B-194B-71DA-1CA0B72F1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DA5D41-402D-01C7-A530-88BC10B21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763515-F213-C390-F182-71CBF23C9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1" dirty="0"/>
              <a:t>Pilot until June 30,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348E4-5162-C3B7-C7FB-7DA879FB48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356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7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/>
              <a:t>Using different language to minimize confusion</a:t>
            </a:r>
            <a:endParaRPr b="1" dirty="0"/>
          </a:p>
        </p:txBody>
      </p:sp>
      <p:sp>
        <p:nvSpPr>
          <p:cNvPr id="323" name="Google Shape;3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>
          <a:extLst>
            <a:ext uri="{FF2B5EF4-FFF2-40B4-BE49-F238E27FC236}">
              <a16:creationId xmlns:a16="http://schemas.microsoft.com/office/drawing/2014/main" id="{51EC8DC9-38D1-1971-270F-9ACA19DC4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7:notes">
            <a:extLst>
              <a:ext uri="{FF2B5EF4-FFF2-40B4-BE49-F238E27FC236}">
                <a16:creationId xmlns:a16="http://schemas.microsoft.com/office/drawing/2014/main" id="{799C4CBD-12E9-802D-09CA-AA48223EB6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b="1" dirty="0"/>
              <a:t>We are working on combining the Request for goal payment funds into the QI Participation Form  to streamline and eliminate confusion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8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b="1" dirty="0"/>
          </a:p>
        </p:txBody>
      </p:sp>
      <p:sp>
        <p:nvSpPr>
          <p:cNvPr id="323" name="Google Shape;323;p7:notes">
            <a:extLst>
              <a:ext uri="{FF2B5EF4-FFF2-40B4-BE49-F238E27FC236}">
                <a16:creationId xmlns:a16="http://schemas.microsoft.com/office/drawing/2014/main" id="{91F25947-DCE5-FCC8-D438-E4BF1F2744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9721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6751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76F12-EA6A-BD8B-A76C-DA5DAA858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904BED-E816-8CBD-726C-233CF0F94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8EB98E-5E54-2A5C-FF84-97DD3C820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9E1AA0-A128-6780-48EA-7F241287AB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745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1" name="Google Shape;551;p24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Check the data dashboard to see if any programs are due support funds</a:t>
            </a:r>
            <a:endParaRPr dirty="0"/>
          </a:p>
        </p:txBody>
      </p:sp>
      <p:sp>
        <p:nvSpPr>
          <p:cNvPr id="552" name="Google Shape;552;p24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without Logo">
  <p:cSld name="Big Statement without Log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6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">
  <p:cSld name="Big Statem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8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1" name="Google Shape;41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5" name="Google Shape;4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8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7164388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406400" algn="l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6" name="Google Shape;7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0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0" name="Google Shape;8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0"/>
          <p:cNvSpPr txBox="1">
            <a:spLocks noGrp="1"/>
          </p:cNvSpPr>
          <p:nvPr>
            <p:ph type="body" idx="2"/>
          </p:nvPr>
        </p:nvSpPr>
        <p:spPr>
          <a:xfrm>
            <a:off x="8153400" y="1825624"/>
            <a:ext cx="3200400" cy="420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7150" rIns="91425" bIns="45700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0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/>
            </a:lvl1pPr>
            <a:lvl2pPr lvl="1" algn="ctr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95" name="Google Shape;9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with Background">
  <p:cSld name="Blank Slide with Background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Turquoise">
  <p:cSld name="Section Header Turquoise">
    <p:bg>
      <p:bgPr>
        <a:solidFill>
          <a:schemeClr val="accen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lue">
  <p:cSld name="Section Header Blue">
    <p:bg>
      <p:bgPr>
        <a:solidFill>
          <a:schemeClr val="accen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reen">
  <p:cSld name="Section Header Green">
    <p:bg>
      <p:bgPr>
        <a:solidFill>
          <a:schemeClr val="accent3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Orange">
  <p:cSld name="Section Header Orange">
    <p:bg>
      <p:bgPr>
        <a:solidFill>
          <a:schemeClr val="accent4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6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erry">
  <p:cSld name="Section Header Berry">
    <p:bg>
      <p:bgPr>
        <a:solidFill>
          <a:schemeClr val="accent5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7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 Slide">
  <p:cSld name="Big Pictur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2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2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42"/>
          <p:cNvSpPr>
            <a:spLocks noGrp="1"/>
          </p:cNvSpPr>
          <p:nvPr>
            <p:ph type="pic" idx="2"/>
          </p:nvPr>
        </p:nvSpPr>
        <p:spPr>
          <a:xfrm>
            <a:off x="0" y="433953"/>
            <a:ext cx="12192000" cy="559566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ign-off">
  <p:cSld name="Closing Sign-off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4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4"/>
          <p:cNvSpPr txBox="1">
            <a:spLocks noGrp="1"/>
          </p:cNvSpPr>
          <p:nvPr>
            <p:ph type="ctrTitle"/>
          </p:nvPr>
        </p:nvSpPr>
        <p:spPr>
          <a:xfrm>
            <a:off x="1524000" y="2652651"/>
            <a:ext cx="9144000" cy="155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8" name="Google Shape;148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00" scaled="0"/>
        </a:gra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5"/>
          <p:cNvSpPr txBox="1"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45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2" name="Google Shape;152;p45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3" name="Google Shape;153;p4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4" name="Google Shape;154;p45"/>
          <p:cNvSpPr txBox="1"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  <a:defRPr sz="4400" b="0" cap="none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5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727200" cy="70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4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1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6" r:id="rId12"/>
    <p:sldLayoutId id="2147483667" r:id="rId13"/>
    <p:sldLayoutId id="2147483668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title"/>
          </p:nvPr>
        </p:nvSpPr>
        <p:spPr>
          <a:xfrm>
            <a:off x="1892850" y="1611022"/>
            <a:ext cx="8406300" cy="278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5400"/>
              <a:buFont typeface="Arial Black"/>
              <a:buNone/>
            </a:pPr>
            <a:r>
              <a:rPr lang="en-US" sz="4800" dirty="0">
                <a:latin typeface="Open Sans" panose="020B0606030504020204" pitchFamily="34" charset="0"/>
              </a:rPr>
              <a:t>Spark Webinar</a:t>
            </a:r>
            <a:br>
              <a:rPr lang="en-US" sz="4800" dirty="0">
                <a:latin typeface="Open Sans" panose="020B0606030504020204" pitchFamily="34" charset="0"/>
              </a:rPr>
            </a:br>
            <a:r>
              <a:rPr lang="en-US" sz="4800" dirty="0">
                <a:latin typeface="Open Sans" panose="020B0606030504020204" pitchFamily="34" charset="0"/>
              </a:rPr>
              <a:t>May 2025 </a:t>
            </a:r>
            <a:br>
              <a:rPr lang="en-US" sz="4800" dirty="0">
                <a:latin typeface="Open Sans" panose="020B0606030504020204" pitchFamily="34" charset="0"/>
              </a:rPr>
            </a:br>
            <a:endParaRPr sz="4800" dirty="0">
              <a:latin typeface="Open Sans" panose="020B0606030504020204" pitchFamily="34" charset="0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2677" y="586216"/>
            <a:ext cx="1216615" cy="681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40285"/>
            <a:ext cx="8686800" cy="4689336"/>
          </a:xfrm>
        </p:spPr>
        <p:txBody>
          <a:bodyPr/>
          <a:lstStyle/>
          <a:p>
            <a:pPr marL="685800" indent="-457200">
              <a:buFont typeface="Wingdings" panose="05000000000000000000" pitchFamily="2" charset="2"/>
              <a:buChar char="Ø"/>
            </a:pPr>
            <a:r>
              <a:rPr lang="en-US" dirty="0"/>
              <a:t>Spark Team</a:t>
            </a:r>
          </a:p>
          <a:p>
            <a:pPr marL="685800" indent="-457200">
              <a:buFont typeface="Wingdings" panose="05000000000000000000" pitchFamily="2" charset="2"/>
              <a:buChar char="Ø"/>
            </a:pPr>
            <a:r>
              <a:rPr lang="en-US" dirty="0"/>
              <a:t>DELC Team</a:t>
            </a:r>
          </a:p>
          <a:p>
            <a:pPr marL="685800" indent="-457200">
              <a:buFont typeface="Wingdings" panose="05000000000000000000" pitchFamily="2" charset="2"/>
              <a:buChar char="Ø"/>
            </a:pPr>
            <a:r>
              <a:rPr lang="en-US" dirty="0"/>
              <a:t>Central Coordination Team</a:t>
            </a:r>
          </a:p>
          <a:p>
            <a:pPr marL="685800" indent="-457200">
              <a:buFont typeface="Wingdings" panose="05000000000000000000" pitchFamily="2" charset="2"/>
              <a:buChar char="Ø"/>
            </a:pPr>
            <a:r>
              <a:rPr lang="en-US" dirty="0"/>
              <a:t>New CCRR staff</a:t>
            </a:r>
          </a:p>
        </p:txBody>
      </p:sp>
    </p:spTree>
    <p:extLst>
      <p:ext uri="{BB962C8B-B14F-4D97-AF65-F5344CB8AC3E}">
        <p14:creationId xmlns:p14="http://schemas.microsoft.com/office/powerpoint/2010/main" val="77195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/>
              <a:t>News and updates about Spark funds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/>
              <a:t>New options for Spark Rating Renewal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73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1A21A-7889-5DA7-EBB2-DB5194BBD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9DA06-5066-72C9-30D4-2BBA664C3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8686801" cy="1325880"/>
          </a:xfrm>
        </p:spPr>
        <p:txBody>
          <a:bodyPr/>
          <a:lstStyle/>
          <a:p>
            <a:r>
              <a:rPr lang="en-US" sz="4000" dirty="0"/>
              <a:t>New QI Cycle Goal Payments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2B5EBB-E1E3-4BB5-3C6D-A56653023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4800" dirty="0"/>
              <a:t>$500 </a:t>
            </a:r>
            <a:r>
              <a:rPr lang="en-US" sz="4800" b="1" i="1" dirty="0"/>
              <a:t>GOAL PAYMENT 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can be applied for when </a:t>
            </a:r>
          </a:p>
          <a:p>
            <a:pPr>
              <a:lnSpc>
                <a:spcPct val="150000"/>
              </a:lnSpc>
            </a:pPr>
            <a:r>
              <a:rPr lang="en-US" sz="4800" dirty="0"/>
              <a:t>doing a QI Cycle! </a:t>
            </a:r>
          </a:p>
          <a:p>
            <a:endParaRPr lang="en-US" dirty="0"/>
          </a:p>
        </p:txBody>
      </p:sp>
      <p:pic>
        <p:nvPicPr>
          <p:cNvPr id="5" name="Picture 4" descr="Confetti falling through the air against a blue background">
            <a:extLst>
              <a:ext uri="{FF2B5EF4-FFF2-40B4-BE49-F238E27FC236}">
                <a16:creationId xmlns:a16="http://schemas.microsoft.com/office/drawing/2014/main" id="{E2940B0D-B028-442B-A8CC-F29431F8C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8871" y="1941534"/>
            <a:ext cx="4083485" cy="408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304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7"/>
          <p:cNvSpPr txBox="1">
            <a:spLocks noGrp="1"/>
          </p:cNvSpPr>
          <p:nvPr>
            <p:ph type="body" idx="1"/>
          </p:nvPr>
        </p:nvSpPr>
        <p:spPr>
          <a:xfrm>
            <a:off x="259798" y="1824843"/>
            <a:ext cx="10445885" cy="4534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4572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Program must submit the QI Cycle Participation Form.</a:t>
            </a:r>
          </a:p>
          <a:p>
            <a:pPr lvl="0" indent="-4572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12 months need to have passed since receiving a Spark 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support payment.</a:t>
            </a:r>
          </a:p>
          <a:p>
            <a:pPr lvl="0" indent="-4572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Programs can apply for these funds annually. They must complete the prior QI Cycle to apply for supports for another QI Cycle.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794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5C923B-8A11-4D30-AB77-3B52E8875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98963"/>
            <a:ext cx="8686800" cy="1325880"/>
          </a:xfrm>
        </p:spPr>
        <p:txBody>
          <a:bodyPr/>
          <a:lstStyle/>
          <a:p>
            <a:r>
              <a:rPr lang="en-US" sz="3600" dirty="0"/>
              <a:t>Parameters for Goal Payments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>
          <a:extLst>
            <a:ext uri="{FF2B5EF4-FFF2-40B4-BE49-F238E27FC236}">
              <a16:creationId xmlns:a16="http://schemas.microsoft.com/office/drawing/2014/main" id="{7EF00F5B-046C-F5F2-434D-BA40CC16F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7">
            <a:extLst>
              <a:ext uri="{FF2B5EF4-FFF2-40B4-BE49-F238E27FC236}">
                <a16:creationId xmlns:a16="http://schemas.microsoft.com/office/drawing/2014/main" id="{26732D71-F0E7-1F7E-9685-756FCDE75C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9798" y="1483743"/>
            <a:ext cx="10445885" cy="4875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35000" lvl="0" indent="-4572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Programs participating in FCCNs are eligible to apply for funds if they are working on a QI Cycle.</a:t>
            </a:r>
          </a:p>
          <a:p>
            <a:pPr marL="635000" lvl="0" indent="-4572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We will reach out to programs who have begun QI Cycles since October 1, 2023, and may be eligible for this payment.</a:t>
            </a:r>
          </a:p>
          <a:p>
            <a:pPr marL="635000" lvl="0" indent="-4572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Programs will be able to apply for goal payments as part of the QI Cycle Participation form. </a:t>
            </a:r>
          </a:p>
          <a:p>
            <a:pPr marL="457200" lvl="0" indent="-2794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lang="en-US" dirty="0"/>
          </a:p>
          <a:p>
            <a:pPr marL="457200" lvl="0" indent="-2794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lang="en-US" dirty="0"/>
          </a:p>
          <a:p>
            <a:pPr marL="457200" lvl="0" indent="-2794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41672F-7740-C896-ED58-54D9EC44B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989" y="498963"/>
            <a:ext cx="9544833" cy="1325880"/>
          </a:xfrm>
        </p:spPr>
        <p:txBody>
          <a:bodyPr/>
          <a:lstStyle/>
          <a:p>
            <a:r>
              <a:rPr lang="en-US" sz="3600" dirty="0"/>
              <a:t>Additional Information </a:t>
            </a:r>
          </a:p>
        </p:txBody>
      </p:sp>
    </p:spTree>
    <p:extLst>
      <p:ext uri="{BB962C8B-B14F-4D97-AF65-F5344CB8AC3E}">
        <p14:creationId xmlns:p14="http://schemas.microsoft.com/office/powerpoint/2010/main" val="352198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8686801" cy="1325880"/>
          </a:xfrm>
        </p:spPr>
        <p:txBody>
          <a:bodyPr/>
          <a:lstStyle/>
          <a:p>
            <a:r>
              <a:rPr lang="en-US" sz="4000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sz="6600" dirty="0"/>
          </a:p>
        </p:txBody>
      </p:sp>
      <p:pic>
        <p:nvPicPr>
          <p:cNvPr id="5" name="Picture 4" descr="Cup of coffee 3D pattern">
            <a:extLst>
              <a:ext uri="{FF2B5EF4-FFF2-40B4-BE49-F238E27FC236}">
                <a16:creationId xmlns:a16="http://schemas.microsoft.com/office/drawing/2014/main" id="{B4D069D3-3023-CAFE-69C2-5814C8896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447" y="1811999"/>
            <a:ext cx="5198303" cy="421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1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DD1CB-9D66-154B-5534-6DC2E947D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95B1-60BC-D75F-0EA8-1FBE44CE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8686801" cy="1325880"/>
          </a:xfrm>
        </p:spPr>
        <p:txBody>
          <a:bodyPr/>
          <a:lstStyle/>
          <a:p>
            <a:r>
              <a:rPr lang="en-US" sz="3600" dirty="0"/>
              <a:t>Spark Rating Renewal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1B1A6-17CB-6157-0722-8EEF4973C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52811"/>
            <a:ext cx="8686800" cy="4676810"/>
          </a:xfrm>
        </p:spPr>
        <p:txBody>
          <a:bodyPr/>
          <a:lstStyle/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Begin encouraging programs who are due for renewal to do a QI Cycle with rating renewal as a goal.</a:t>
            </a:r>
          </a:p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When QI Cycle Participation Form is received, the program will be renewed for 1 year and they can apply for the $500 goal payment.  </a:t>
            </a:r>
          </a:p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Program will receive $250 incentive at the end of the year when the QI Cycle is complete. </a:t>
            </a:r>
          </a:p>
        </p:txBody>
      </p:sp>
    </p:spTree>
    <p:extLst>
      <p:ext uri="{BB962C8B-B14F-4D97-AF65-F5344CB8AC3E}">
        <p14:creationId xmlns:p14="http://schemas.microsoft.com/office/powerpoint/2010/main" val="3171044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CBFCD8-2EB3-403A-B6F1-7F5B4603D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9944"/>
            <a:ext cx="9232726" cy="2632023"/>
          </a:xfrm>
        </p:spPr>
        <p:txBody>
          <a:bodyPr/>
          <a:lstStyle/>
          <a:p>
            <a:pPr algn="ctr"/>
            <a:r>
              <a:rPr lang="en-US" dirty="0"/>
              <a:t>Help Desk</a:t>
            </a:r>
          </a:p>
        </p:txBody>
      </p:sp>
      <p:pic>
        <p:nvPicPr>
          <p:cNvPr id="4" name="Picture 3" descr="Two hikers helping one another up a rock">
            <a:extLst>
              <a:ext uri="{FF2B5EF4-FFF2-40B4-BE49-F238E27FC236}">
                <a16:creationId xmlns:a16="http://schemas.microsoft.com/office/drawing/2014/main" id="{7A71932C-10E2-003C-ABC5-1BF108EF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90804"/>
            <a:ext cx="10515600" cy="42181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park Presentation Classic">
  <a:themeElements>
    <a:clrScheme name="Spark Oregon Colors">
      <a:dk1>
        <a:srgbClr val="6D6A6A"/>
      </a:dk1>
      <a:lt1>
        <a:srgbClr val="FFFFFF"/>
      </a:lt1>
      <a:dk2>
        <a:srgbClr val="6D6A6A"/>
      </a:dk2>
      <a:lt2>
        <a:srgbClr val="E7E6E6"/>
      </a:lt2>
      <a:accent1>
        <a:srgbClr val="009DA5"/>
      </a:accent1>
      <a:accent2>
        <a:srgbClr val="0090D0"/>
      </a:accent2>
      <a:accent3>
        <a:srgbClr val="6AA744"/>
      </a:accent3>
      <a:accent4>
        <a:srgbClr val="E05E1F"/>
      </a:accent4>
      <a:accent5>
        <a:srgbClr val="B62654"/>
      </a:accent5>
      <a:accent6>
        <a:srgbClr val="EEBC5F"/>
      </a:accent6>
      <a:hlink>
        <a:srgbClr val="00A59A"/>
      </a:hlink>
      <a:folHlink>
        <a:srgbClr val="00A4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8293</TotalTime>
  <Words>288</Words>
  <Application>Microsoft Office PowerPoint</Application>
  <PresentationFormat>Widescreen</PresentationFormat>
  <Paragraphs>38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Noto Sans Symbols</vt:lpstr>
      <vt:lpstr>Wingdings</vt:lpstr>
      <vt:lpstr>Twentieth Century</vt:lpstr>
      <vt:lpstr>Open Sans</vt:lpstr>
      <vt:lpstr>Arial Black</vt:lpstr>
      <vt:lpstr>Arial</vt:lpstr>
      <vt:lpstr>Calibri</vt:lpstr>
      <vt:lpstr>Spark Presentation Classic</vt:lpstr>
      <vt:lpstr>Spark Webinar May 2025  </vt:lpstr>
      <vt:lpstr>Introductions</vt:lpstr>
      <vt:lpstr>Agenda</vt:lpstr>
      <vt:lpstr>New QI Cycle Goal Payments</vt:lpstr>
      <vt:lpstr>Parameters for Goal Payments</vt:lpstr>
      <vt:lpstr>Additional Information </vt:lpstr>
      <vt:lpstr>Questions?</vt:lpstr>
      <vt:lpstr>Spark Rating Renewal </vt:lpstr>
      <vt:lpstr>Help Desk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Spark  Trainers name Training date CKC: Program Management, Set 1</dc:title>
  <dc:creator>Schuyler Crawford</dc:creator>
  <cp:lastModifiedBy>Jackie Lofton</cp:lastModifiedBy>
  <cp:revision>51</cp:revision>
  <dcterms:created xsi:type="dcterms:W3CDTF">2016-12-06T01:06:34Z</dcterms:created>
  <dcterms:modified xsi:type="dcterms:W3CDTF">2025-05-29T16:51:21Z</dcterms:modified>
</cp:coreProperties>
</file>