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1" r:id="rId1"/>
  </p:sldMasterIdLst>
  <p:notesMasterIdLst>
    <p:notesMasterId r:id="rId15"/>
  </p:notesMasterIdLst>
  <p:sldIdLst>
    <p:sldId id="303" r:id="rId2"/>
    <p:sldId id="311" r:id="rId3"/>
    <p:sldId id="312" r:id="rId4"/>
    <p:sldId id="309" r:id="rId5"/>
    <p:sldId id="317" r:id="rId6"/>
    <p:sldId id="313" r:id="rId7"/>
    <p:sldId id="319" r:id="rId8"/>
    <p:sldId id="316" r:id="rId9"/>
    <p:sldId id="320" r:id="rId10"/>
    <p:sldId id="322" r:id="rId11"/>
    <p:sldId id="308" r:id="rId12"/>
    <p:sldId id="318" r:id="rId13"/>
    <p:sldId id="30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F72F0A-097C-62C3-2083-F49A735F7C3F}" name="Lauren S. Peterson" initials="LP" userId="S::petersonls@lobo.wou.edu::fc40348e-b188-424f-ba75-43b4e603faf2" providerId="AD"/>
  <p188:author id="{64F2026A-3922-CEA2-394B-653B52FEA830}" name="MICKELS Ash * DELC" initials="MD" userId="S::ash.mickels@delc.oregon.gov::b2274ff5-7c95-469c-9d64-f4f165e4e51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2C6EB"/>
    <a:srgbClr val="6DD0EB"/>
    <a:srgbClr val="CFD5E1"/>
    <a:srgbClr val="D9D9D9"/>
    <a:srgbClr val="9ED5FF"/>
    <a:srgbClr val="6D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74F2BB-8714-35A4-937D-F383CAC59DE2}" v="33" dt="2026-03-25T18:13:39.269"/>
    <p1510:client id="{BCA4A8A1-F87F-690C-B203-D45A17B8B2B0}" v="5" dt="2026-03-25T17:34:34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AD8A-9482-D243-9F15-CD45BE863066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50963-9FE8-3346-84DE-B57F809F1C5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78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indent="-171450" algn="l" defTabSz="914400" rtl="0" eaLnBrk="1" latinLnBrk="0" hangingPunct="1">
      <a:buFont typeface="Arial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143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50963-9FE8-3346-84DE-B57F809F1C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01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Explains larger context for the changes</a:t>
            </a:r>
          </a:p>
          <a:p>
            <a:r>
              <a:rPr lang="en-US"/>
              <a:t>On the portal for reference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50963-9FE8-3346-84DE-B57F809F1C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82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B50963-9FE8-3346-84DE-B57F809F1C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9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6000"/>
              </a:lnSpc>
              <a:defRPr sz="6000" spc="-250" baseline="0"/>
            </a:lvl1pPr>
          </a:lstStyle>
          <a:p>
            <a:r>
              <a:rPr lang="en-US"/>
              <a:t>Presentation </a:t>
            </a:r>
            <a:br>
              <a:rPr lang="en-US"/>
            </a:br>
            <a:r>
              <a:rPr lang="en-US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146483"/>
          </a:xfrm>
        </p:spPr>
        <p:txBody>
          <a:bodyPr/>
          <a:lstStyle>
            <a:lvl1pPr marL="0" indent="0" algn="ctr">
              <a:buNone/>
              <a:defRPr sz="2400" b="1" i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Place Subtitle Here</a:t>
            </a:r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A4C856-6878-CE5F-4AA7-0264A6A171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1850" y="4840596"/>
            <a:ext cx="3837940" cy="16011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941A78-4B47-6DB0-0C64-302066AF34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73193" y="5359962"/>
            <a:ext cx="1994210" cy="71221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04D064-73AE-D5F3-C1D7-4A9DD426175B}"/>
              </a:ext>
            </a:extLst>
          </p:cNvPr>
          <p:cNvCxnSpPr/>
          <p:nvPr userDrawn="1"/>
        </p:nvCxnSpPr>
        <p:spPr>
          <a:xfrm>
            <a:off x="6846477" y="5301099"/>
            <a:ext cx="0" cy="680133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a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Place Headline Here</a:t>
            </a:r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ABBF0BFA-110C-3B46-AB5C-D4073A81C044}" type="datetime1">
              <a:rPr lang="en-US" smtClean="0"/>
              <a:t>3/26/2026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4400"/>
              </a:lnSpc>
              <a:spcBef>
                <a:spcPts val="1800"/>
              </a:spcBef>
              <a:defRPr sz="3600" baseline="0"/>
            </a:lvl1pPr>
            <a:lvl2pPr>
              <a:lnSpc>
                <a:spcPts val="3600"/>
              </a:lnSpc>
              <a:spcBef>
                <a:spcPts val="1800"/>
              </a:spcBef>
              <a:defRPr sz="2800" baseline="0"/>
            </a:lvl2pPr>
            <a:lvl3pPr>
              <a:lnSpc>
                <a:spcPts val="3600"/>
              </a:lnSpc>
              <a:spcBef>
                <a:spcPts val="1800"/>
              </a:spcBef>
              <a:defRPr sz="2800" baseline="0"/>
            </a:lvl3pPr>
            <a:lvl4pPr>
              <a:lnSpc>
                <a:spcPts val="3600"/>
              </a:lnSpc>
              <a:spcBef>
                <a:spcPts val="1800"/>
              </a:spcBef>
              <a:defRPr sz="2800" baseline="0"/>
            </a:lvl4pPr>
          </a:lstStyle>
          <a:p>
            <a:pPr lvl="0"/>
            <a:r>
              <a:rPr lang="en-US"/>
              <a:t>This slide is used for and introduction of lead-in copy. The copy should be limited to a few brief and impactful sentences.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Turquoi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Place Subtitle Here 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C965D386-BF4B-C343-8A38-794A33909388}" type="datetime1">
              <a:rPr lang="en-US" smtClean="0"/>
              <a:t>3/26/2026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Place Subtitle Here 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76121ABF-634C-DF4C-B924-A01E9EAE166C}" type="datetime1">
              <a:rPr lang="en-US" smtClean="0"/>
              <a:t>3/26/2026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Place Subtitle Here 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C32E57D8-E0DA-DA46-A59E-EF33989F19FB}" type="datetime1">
              <a:rPr lang="en-US" smtClean="0"/>
              <a:t>3/26/2026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Place Subtitle Here 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364D84A-AA53-9742-B034-E5E1F0A6E150}" type="datetime1">
              <a:rPr lang="en-US" smtClean="0"/>
              <a:t>3/26/2026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err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Place Subtitle Here 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9331FE66-F728-514C-9912-AC73663D5B2F}" type="datetime1">
              <a:rPr lang="en-US" smtClean="0"/>
              <a:t>3/26/2026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</p:spPr>
        <p:txBody>
          <a:bodyPr anchor="t" anchorCtr="0"/>
          <a:lstStyle>
            <a:lvl1pPr>
              <a:defRPr b="0" i="0" baseline="0">
                <a:latin typeface="+mj-lt"/>
              </a:defRPr>
            </a:lvl1pPr>
          </a:lstStyle>
          <a:p>
            <a:r>
              <a:rPr lang="en-US"/>
              <a:t>This slide can be used for a big statement, quote or other impact copy.</a:t>
            </a:r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0A3A548D-5BEC-0C4A-A239-AC9952520E49}" type="datetime1">
              <a:rPr lang="en-US" smtClean="0"/>
              <a:t>3/26/2026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38200" y="5209788"/>
            <a:ext cx="8686800" cy="834773"/>
          </a:xfrm>
        </p:spPr>
        <p:txBody>
          <a:bodyPr lIns="457200" tIns="137160"/>
          <a:lstStyle>
            <a:lvl1pPr marL="342900" marR="0" indent="-34290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ppleSymbols" charset="0"/>
              <a:buChar char="⎯"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This is for a credit line or footnote if needed.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</p:spPr>
        <p:txBody>
          <a:bodyPr anchor="t" anchorCtr="0"/>
          <a:lstStyle>
            <a:lvl1pPr>
              <a:defRPr b="0" i="0" baseline="0">
                <a:latin typeface="+mj-lt"/>
              </a:defRPr>
            </a:lvl1pPr>
          </a:lstStyle>
          <a:p>
            <a:r>
              <a:rPr lang="en-US"/>
              <a:t>This slide can be used for a big statement, quote or other impact copy.</a:t>
            </a:r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0A3A548D-5BEC-0C4A-A239-AC9952520E49}" type="datetime1">
              <a:rPr lang="en-US" smtClean="0"/>
              <a:t>3/26/2026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38200" y="5209788"/>
            <a:ext cx="8686800" cy="834773"/>
          </a:xfrm>
        </p:spPr>
        <p:txBody>
          <a:bodyPr lIns="457200" tIns="137160"/>
          <a:lstStyle>
            <a:lvl1pPr marL="342900" marR="0" indent="-34290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ppleSymbols" charset="0"/>
              <a:buChar char="⎯"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This is for a credit line or footnote if needed.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Place Headline Here</a:t>
            </a:r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724D5C75-C300-D04F-9133-E294B473BE93}" type="datetime1">
              <a:rPr lang="en-US" smtClean="0"/>
              <a:t>3/26/2026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Place Headline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210685"/>
          </a:xfrm>
        </p:spPr>
        <p:txBody>
          <a:bodyPr/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210685"/>
          </a:xfrm>
        </p:spPr>
        <p:txBody>
          <a:bodyPr/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4C8753E9-363C-5D4A-9BC7-F31BB21FD9FB}" type="datetime1">
              <a:rPr lang="en-US" smtClean="0"/>
              <a:t>3/26/2026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90688"/>
            <a:ext cx="5157787" cy="814385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 spc="-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Title of Section or Image Below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90689"/>
            <a:ext cx="5183188" cy="814386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Title of Section or Image Below</a:t>
            </a:r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0236BBEA-67E4-3543-B237-21041C276EA7}" type="datetime1">
              <a:rPr lang="en-US" smtClean="0"/>
              <a:t>3/26/2026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Place Headline Here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838200" y="2636809"/>
            <a:ext cx="5159375" cy="3399501"/>
          </a:xfrm>
        </p:spPr>
        <p:txBody>
          <a:bodyPr/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6194425" y="2635946"/>
            <a:ext cx="5159375" cy="3399501"/>
          </a:xfrm>
        </p:spPr>
        <p:txBody>
          <a:bodyPr/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6"/>
            <a:ext cx="7164388" cy="4203996"/>
          </a:xfrm>
        </p:spPr>
        <p:txBody>
          <a:bodyPr/>
          <a:lstStyle>
            <a:lvl1pPr>
              <a:defRPr sz="2800"/>
            </a:lvl1pPr>
            <a:lvl2pPr>
              <a:defRPr sz="2800" baseline="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Place Headline Here</a:t>
            </a:r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E841CC44-0741-AC42-9801-5378A15658C4}" type="datetime1">
              <a:rPr lang="en-US" smtClean="0"/>
              <a:t>3/26/2026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153400" y="1825624"/>
            <a:ext cx="3200400" cy="4203997"/>
          </a:xfrm>
        </p:spPr>
        <p:txBody>
          <a:bodyPr tIns="137160"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Footnote or other copy related to text at left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835200"/>
            <a:ext cx="7164388" cy="41944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Place Headline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C90142B9-A8AC-9F46-9A26-84A031E54A37}" type="datetime1">
              <a:rPr lang="en-US" smtClean="0"/>
              <a:t>3/26/2026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153400" y="1825625"/>
            <a:ext cx="3200400" cy="4203996"/>
          </a:xfrm>
        </p:spPr>
        <p:txBody>
          <a:bodyPr tIns="137160"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Footnote or other copy related to text at left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4F7DB45D-7E93-1D42-BE27-502A9F29FA6D}" type="datetime1">
              <a:rPr lang="en-US" smtClean="0"/>
              <a:t>3/26/2026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Place Headline Here</a:t>
            </a:r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F5FCC5A0-3672-D449-B2F3-3E60326168FC}" type="datetime1">
              <a:rPr lang="en-US" smtClean="0"/>
              <a:t>3/26/2026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ECAD8EBE-05B1-ED49-9677-814BF6C184C1}" type="datetime1">
              <a:rPr lang="en-US" smtClean="0"/>
              <a:t>3/26/2026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652651"/>
            <a:ext cx="9144000" cy="1552699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4400"/>
              </a:lnSpc>
              <a:defRPr sz="4400" spc="-200" baseline="0"/>
            </a:lvl1pPr>
          </a:lstStyle>
          <a:p>
            <a:r>
              <a:rPr lang="en-US"/>
              <a:t>Sign-off, </a:t>
            </a:r>
            <a:r>
              <a:rPr lang="en-US" err="1"/>
              <a:t>ie</a:t>
            </a:r>
            <a:r>
              <a:rPr lang="en-US"/>
              <a:t>. “Thank You.”</a:t>
            </a:r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933AA6-CA4C-7C29-9DAE-BEF5B318AF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1850" y="4840596"/>
            <a:ext cx="3837940" cy="16011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A1935-1879-3428-C133-496C56F7C9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99697" y="5359962"/>
            <a:ext cx="1994210" cy="71221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6DDDC5-8811-2809-67C9-3CB03563EE11}"/>
              </a:ext>
            </a:extLst>
          </p:cNvPr>
          <p:cNvCxnSpPr/>
          <p:nvPr userDrawn="1"/>
        </p:nvCxnSpPr>
        <p:spPr>
          <a:xfrm>
            <a:off x="6886233" y="5301099"/>
            <a:ext cx="0" cy="680133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72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F3231B97-7064-9541-91CE-EEEDF3610C22}" type="datetime1">
              <a:rPr lang="en-US" smtClean="0"/>
              <a:t>3/26/2026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Introducing Spark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92" r:id="rId2"/>
    <p:sldLayoutId id="2147483704" r:id="rId3"/>
    <p:sldLayoutId id="2147483694" r:id="rId4"/>
    <p:sldLayoutId id="2147483730" r:id="rId5"/>
    <p:sldLayoutId id="2147483731" r:id="rId6"/>
    <p:sldLayoutId id="2147483732" r:id="rId7"/>
    <p:sldLayoutId id="2147483733" r:id="rId8"/>
    <p:sldLayoutId id="2147483735" r:id="rId9"/>
    <p:sldLayoutId id="2147483738" r:id="rId10"/>
    <p:sldLayoutId id="2147483693" r:id="rId11"/>
    <p:sldLayoutId id="2147483695" r:id="rId12"/>
    <p:sldLayoutId id="2147483696" r:id="rId13"/>
    <p:sldLayoutId id="2147483702" r:id="rId14"/>
    <p:sldLayoutId id="2147483703" r:id="rId15"/>
    <p:sldLayoutId id="2147483737" r:id="rId16"/>
    <p:sldLayoutId id="2147483697" r:id="rId17"/>
    <p:sldLayoutId id="2147483698" r:id="rId18"/>
    <p:sldLayoutId id="2147483734" r:id="rId19"/>
    <p:sldLayoutId id="2147483739" r:id="rId20"/>
  </p:sldLayoutIdLst>
  <p:hf sldNum="0" hdr="0" ftr="0" dt="0"/>
  <p:txStyles>
    <p:titleStyle>
      <a:lvl1pPr algn="l" defTabSz="914400" rtl="0" eaLnBrk="1" latinLnBrk="0" hangingPunct="1">
        <a:lnSpc>
          <a:spcPts val="4400"/>
        </a:lnSpc>
        <a:spcBef>
          <a:spcPct val="0"/>
        </a:spcBef>
        <a:buNone/>
        <a:defRPr sz="4400" b="1" i="0" kern="800" spc="-20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600"/>
        </a:lnSpc>
        <a:spcBef>
          <a:spcPts val="1800"/>
        </a:spcBef>
        <a:buFont typeface="Arial"/>
        <a:buNone/>
        <a:defRPr sz="2800" b="0" kern="1200" spc="0" baseline="0">
          <a:solidFill>
            <a:srgbClr val="000000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ts val="3200"/>
        </a:lnSpc>
        <a:spcBef>
          <a:spcPts val="1800"/>
        </a:spcBef>
        <a:buFont typeface="Arial"/>
        <a:buChar char="•"/>
        <a:defRPr sz="2800" kern="1200" baseline="0">
          <a:solidFill>
            <a:srgbClr val="000000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1482436"/>
            <a:ext cx="9144000" cy="2027527"/>
          </a:xfrm>
        </p:spPr>
        <p:txBody>
          <a:bodyPr>
            <a:normAutofit/>
          </a:bodyPr>
          <a:lstStyle/>
          <a:p>
            <a:r>
              <a:rPr lang="en-US" sz="4000"/>
              <a:t>Spark March Webinar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/>
              <a:t>March 26, 2026</a:t>
            </a:r>
          </a:p>
        </p:txBody>
      </p:sp>
    </p:spTree>
    <p:extLst>
      <p:ext uri="{BB962C8B-B14F-4D97-AF65-F5344CB8AC3E}">
        <p14:creationId xmlns:p14="http://schemas.microsoft.com/office/powerpoint/2010/main" val="1006222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D9795-349A-FE99-A8D8-D20A19C73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9B537-5715-6A6F-0252-FDD9AC4FB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Introductions</a:t>
            </a:r>
          </a:p>
          <a:p>
            <a:r>
              <a:rPr lang="en-US"/>
              <a:t>Upcoming Changes in Spark Payments</a:t>
            </a:r>
          </a:p>
          <a:p>
            <a:r>
              <a:rPr lang="en-US"/>
              <a:t>Payment Reminders</a:t>
            </a:r>
          </a:p>
          <a:p>
            <a:r>
              <a:rPr lang="en-US"/>
              <a:t>Announcements</a:t>
            </a:r>
          </a:p>
          <a:p>
            <a:r>
              <a:rPr lang="en-US"/>
              <a:t>Help Desk</a:t>
            </a:r>
          </a:p>
        </p:txBody>
      </p:sp>
    </p:spTree>
    <p:extLst>
      <p:ext uri="{BB962C8B-B14F-4D97-AF65-F5344CB8AC3E}">
        <p14:creationId xmlns:p14="http://schemas.microsoft.com/office/powerpoint/2010/main" val="416342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AD971-86D4-D015-E7E5-569E9462E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1799-B95B-B505-9683-9CA58CA41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Who’s Who?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1DBC4-B08A-F021-63B2-F102AA29C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DELC – Ash Mickels and Haleb </a:t>
            </a:r>
            <a:r>
              <a:rPr lang="en-US" dirty="0" err="1"/>
              <a:t>Loul</a:t>
            </a:r>
            <a:endParaRPr lang="en-US" dirty="0"/>
          </a:p>
          <a:p>
            <a:r>
              <a:rPr lang="en-US" dirty="0"/>
              <a:t>TRI/Spark Team</a:t>
            </a:r>
          </a:p>
          <a:p>
            <a:r>
              <a:rPr lang="en-US" dirty="0"/>
              <a:t>TRI/Central Coordination</a:t>
            </a:r>
          </a:p>
          <a:p>
            <a:r>
              <a:rPr lang="en-US" dirty="0"/>
              <a:t>New Folks?</a:t>
            </a:r>
          </a:p>
        </p:txBody>
      </p:sp>
    </p:spTree>
    <p:extLst>
      <p:ext uri="{BB962C8B-B14F-4D97-AF65-F5344CB8AC3E}">
        <p14:creationId xmlns:p14="http://schemas.microsoft.com/office/powerpoint/2010/main" val="3692048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341516"/>
            <a:ext cx="8686800" cy="2087483"/>
          </a:xfrm>
        </p:spPr>
        <p:txBody>
          <a:bodyPr>
            <a:normAutofit/>
          </a:bodyPr>
          <a:lstStyle/>
          <a:p>
            <a:pPr algn="ctr"/>
            <a:r>
              <a:rPr lang="en-US"/>
              <a:t>Upcoming Changes in Spark Payments</a:t>
            </a:r>
          </a:p>
        </p:txBody>
      </p:sp>
    </p:spTree>
    <p:extLst>
      <p:ext uri="{BB962C8B-B14F-4D97-AF65-F5344CB8AC3E}">
        <p14:creationId xmlns:p14="http://schemas.microsoft.com/office/powerpoint/2010/main" val="494499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2C7A6-27E3-BFBC-F3D6-2240558A5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0888B-BB49-D77E-D779-077A8CD1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4B401-144E-3AD6-351C-974B467C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87599"/>
            <a:ext cx="10016067" cy="3642021"/>
          </a:xfrm>
        </p:spPr>
        <p:txBody>
          <a:bodyPr/>
          <a:lstStyle/>
          <a:p>
            <a:pPr algn="ctr"/>
            <a:r>
              <a:rPr lang="en-US" sz="4400"/>
              <a:t>“Updates to Spark Financial Supports”</a:t>
            </a:r>
          </a:p>
        </p:txBody>
      </p:sp>
    </p:spTree>
    <p:extLst>
      <p:ext uri="{BB962C8B-B14F-4D97-AF65-F5344CB8AC3E}">
        <p14:creationId xmlns:p14="http://schemas.microsoft.com/office/powerpoint/2010/main" val="2075936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4E265-F57B-3590-72A2-8AD1B24BD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E3580-1386-CFE2-A2B1-9AB15F7F0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8686800" cy="801067"/>
          </a:xfrm>
        </p:spPr>
        <p:txBody>
          <a:bodyPr/>
          <a:lstStyle/>
          <a:p>
            <a:r>
              <a:rPr lang="en-US" sz="3600" b="0"/>
              <a:t>Why are Spark Payments Changing?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75135-6BA7-1B41-E03A-0C8788BCD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261"/>
            <a:ext cx="10611678" cy="4439360"/>
          </a:xfrm>
        </p:spPr>
        <p:txBody>
          <a:bodyPr/>
          <a:lstStyle/>
          <a:p>
            <a:r>
              <a:rPr lang="en-US" sz="2400" dirty="0"/>
              <a:t>House Bill 2059 ending rating system</a:t>
            </a:r>
          </a:p>
          <a:p>
            <a:r>
              <a:rPr lang="en-US" sz="2400" dirty="0"/>
              <a:t>Recommendations from Accountability Team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Offer funds to more participants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Annual payments replacing one-time payments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Increased goal payment process for programs who wish to apply for funds for larger needs </a:t>
            </a:r>
          </a:p>
        </p:txBody>
      </p:sp>
    </p:spTree>
    <p:extLst>
      <p:ext uri="{BB962C8B-B14F-4D97-AF65-F5344CB8AC3E}">
        <p14:creationId xmlns:p14="http://schemas.microsoft.com/office/powerpoint/2010/main" val="2964238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D4C2E4-C3C9-B617-5DBB-EDFCF9F79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38486"/>
            <a:ext cx="5157787" cy="669471"/>
          </a:xfrm>
        </p:spPr>
        <p:txBody>
          <a:bodyPr/>
          <a:lstStyle/>
          <a:p>
            <a:r>
              <a:rPr lang="en-US"/>
              <a:t>Until June 30,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6CBE1-6625-2204-C189-CC9DC6DCD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90688"/>
            <a:ext cx="5183188" cy="416407"/>
          </a:xfrm>
        </p:spPr>
        <p:txBody>
          <a:bodyPr/>
          <a:lstStyle/>
          <a:p>
            <a:r>
              <a:rPr lang="en-US"/>
              <a:t>After July 1, 2026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67D655-E881-666F-0C46-D1A3F9D8E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431780" cy="814385"/>
          </a:xfrm>
        </p:spPr>
        <p:txBody>
          <a:bodyPr/>
          <a:lstStyle/>
          <a:p>
            <a:r>
              <a:rPr lang="en-US" sz="3600"/>
              <a:t>How and When are the Payments Changing</a:t>
            </a:r>
            <a:r>
              <a:rPr lang="en-US" sz="4000"/>
              <a:t>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93E81F-0A05-6318-1B0F-892A68C55C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2107958"/>
            <a:ext cx="5356225" cy="39283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/>
              <a:t>One Time Support Payment ($1000+)</a:t>
            </a:r>
          </a:p>
          <a:p>
            <a:r>
              <a:rPr lang="en-US" sz="2000" dirty="0"/>
              <a:t>Star Rating Incentive ($500+)</a:t>
            </a:r>
          </a:p>
          <a:p>
            <a:r>
              <a:rPr lang="en-US" sz="2000" dirty="0"/>
              <a:t>FCCN Participation Payment ($1250+)</a:t>
            </a:r>
          </a:p>
          <a:p>
            <a:r>
              <a:rPr lang="en-US" sz="2000" dirty="0"/>
              <a:t>Annual QI Cycle Goal Payment ($500)</a:t>
            </a:r>
          </a:p>
          <a:p>
            <a:r>
              <a:rPr lang="en-US" sz="2000" dirty="0"/>
              <a:t>Annual QI Cycle Reflection Payment  ($250)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C3E64C-43E9-2217-65F3-853BBD37FF15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94425" y="2107096"/>
            <a:ext cx="5335588" cy="3928352"/>
          </a:xfrm>
        </p:spPr>
        <p:txBody>
          <a:bodyPr/>
          <a:lstStyle/>
          <a:p>
            <a:r>
              <a:rPr lang="en-US" sz="2000" dirty="0"/>
              <a:t>Annual QI Cycle Goal Payment $500</a:t>
            </a:r>
          </a:p>
          <a:p>
            <a:r>
              <a:rPr lang="en-US" sz="2000" dirty="0"/>
              <a:t>Annual QI Cycle Reflection Payment $250</a:t>
            </a:r>
          </a:p>
          <a:p>
            <a:r>
              <a:rPr lang="en-US" sz="2000" dirty="0"/>
              <a:t>Annual Increased Goal Payment up to $5000</a:t>
            </a:r>
          </a:p>
          <a:p>
            <a:r>
              <a:rPr lang="en-US" sz="2000" dirty="0"/>
              <a:t>FCCN Payments*</a:t>
            </a:r>
          </a:p>
        </p:txBody>
      </p:sp>
    </p:spTree>
    <p:extLst>
      <p:ext uri="{BB962C8B-B14F-4D97-AF65-F5344CB8AC3E}">
        <p14:creationId xmlns:p14="http://schemas.microsoft.com/office/powerpoint/2010/main" val="898911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273C6-7C4F-B383-564E-2A9E3900D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5C759-E28D-FCF0-7A4B-3D7B2037E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A26D5-6CF5-DD91-1EF8-ED32AC4F1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94670" cy="420399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cs typeface="Arial"/>
              </a:rPr>
              <a:t>All payment request forms are online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Use of funds statement on application</a:t>
            </a:r>
            <a:endParaRPr lang="en-US" sz="2800"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“While funds are available”</a:t>
            </a:r>
            <a:endParaRPr lang="en-US" sz="2800"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PSP, BP, and non licensed school district programs are eligible </a:t>
            </a:r>
            <a:endParaRPr lang="en-US" sz="2800"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HS, EHS, and OPK are not eligible</a:t>
            </a:r>
            <a:endParaRPr lang="en-US" sz="2800"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31545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8D8E-2A4A-B82B-D39E-893D92E72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226040" cy="1325880"/>
          </a:xfrm>
        </p:spPr>
        <p:txBody>
          <a:bodyPr anchor="b">
            <a:normAutofit/>
          </a:bodyPr>
          <a:lstStyle/>
          <a:p>
            <a:r>
              <a:rPr lang="en-US"/>
              <a:t>Reflections, Thoughts, Questions?</a:t>
            </a:r>
          </a:p>
        </p:txBody>
      </p:sp>
      <p:pic>
        <p:nvPicPr>
          <p:cNvPr id="7" name="Picture 6" descr="Two people looking at plant">
            <a:extLst>
              <a:ext uri="{FF2B5EF4-FFF2-40B4-BE49-F238E27FC236}">
                <a16:creationId xmlns:a16="http://schemas.microsoft.com/office/drawing/2014/main" id="{289F28B5-3555-4E54-CC68-9962F9826A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53" b="22445"/>
          <a:stretch>
            <a:fillRect/>
          </a:stretch>
        </p:blipFill>
        <p:spPr>
          <a:xfrm>
            <a:off x="4214191" y="3220277"/>
            <a:ext cx="1364974" cy="1630019"/>
          </a:xfrm>
          <a:prstGeom prst="rect">
            <a:avLst/>
          </a:prstGeom>
          <a:noFill/>
        </p:spPr>
      </p:pic>
      <p:pic>
        <p:nvPicPr>
          <p:cNvPr id="4" name="Picture 3" descr="Person sitting on a chair">
            <a:extLst>
              <a:ext uri="{FF2B5EF4-FFF2-40B4-BE49-F238E27FC236}">
                <a16:creationId xmlns:a16="http://schemas.microsoft.com/office/drawing/2014/main" id="{933A9239-605E-0861-7A37-D4D01695E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4"/>
            <a:ext cx="8080513" cy="404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1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B769A-D34C-ECA8-E7CF-EC4C85F4F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DELC Presentation </a:t>
            </a:r>
          </a:p>
        </p:txBody>
      </p:sp>
    </p:spTree>
    <p:extLst>
      <p:ext uri="{BB962C8B-B14F-4D97-AF65-F5344CB8AC3E}">
        <p14:creationId xmlns:p14="http://schemas.microsoft.com/office/powerpoint/2010/main" val="1244279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57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272B2-44D5-1730-B227-861BAA2E6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E702A-ED2E-C162-8019-7151C1BC3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</p:spPr>
        <p:txBody>
          <a:bodyPr anchor="b">
            <a:normAutofit/>
          </a:bodyPr>
          <a:lstStyle/>
          <a:p>
            <a:r>
              <a:rPr lang="en-US"/>
              <a:t>Help Desk</a:t>
            </a:r>
          </a:p>
        </p:txBody>
      </p:sp>
      <p:pic>
        <p:nvPicPr>
          <p:cNvPr id="5" name="Content Placeholder 4" descr="Two hikers helping one another up a rock">
            <a:extLst>
              <a:ext uri="{FF2B5EF4-FFF2-40B4-BE49-F238E27FC236}">
                <a16:creationId xmlns:a16="http://schemas.microsoft.com/office/drawing/2014/main" id="{95B107CD-4F24-4B2F-C407-2AF8D01D7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7498"/>
          <a:stretch>
            <a:fillRect/>
          </a:stretch>
        </p:blipFill>
        <p:spPr>
          <a:xfrm>
            <a:off x="838200" y="1825625"/>
            <a:ext cx="8686800" cy="4203996"/>
          </a:xfrm>
          <a:noFill/>
        </p:spPr>
      </p:pic>
    </p:spTree>
    <p:extLst>
      <p:ext uri="{BB962C8B-B14F-4D97-AF65-F5344CB8AC3E}">
        <p14:creationId xmlns:p14="http://schemas.microsoft.com/office/powerpoint/2010/main" val="3809577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Help Desk </a:t>
            </a:r>
          </a:p>
        </p:txBody>
      </p:sp>
    </p:spTree>
    <p:extLst>
      <p:ext uri="{BB962C8B-B14F-4D97-AF65-F5344CB8AC3E}">
        <p14:creationId xmlns:p14="http://schemas.microsoft.com/office/powerpoint/2010/main" val="3253903767"/>
      </p:ext>
    </p:extLst>
  </p:cSld>
  <p:clrMapOvr>
    <a:masterClrMapping/>
  </p:clrMapOvr>
</p:sld>
</file>

<file path=ppt/theme/theme1.xml><?xml version="1.0" encoding="utf-8"?>
<a:theme xmlns:a="http://schemas.openxmlformats.org/drawingml/2006/main" name="Spark Presentation Classic">
  <a:themeElements>
    <a:clrScheme name="Spark Oregon Colors">
      <a:dk1>
        <a:srgbClr val="6D6A6A"/>
      </a:dk1>
      <a:lt1>
        <a:srgbClr val="FFFFFF"/>
      </a:lt1>
      <a:dk2>
        <a:srgbClr val="6D6A6A"/>
      </a:dk2>
      <a:lt2>
        <a:srgbClr val="E7E6E6"/>
      </a:lt2>
      <a:accent1>
        <a:srgbClr val="009DA5"/>
      </a:accent1>
      <a:accent2>
        <a:srgbClr val="0090D0"/>
      </a:accent2>
      <a:accent3>
        <a:srgbClr val="6AA744"/>
      </a:accent3>
      <a:accent4>
        <a:srgbClr val="E05E1F"/>
      </a:accent4>
      <a:accent5>
        <a:srgbClr val="B62654"/>
      </a:accent5>
      <a:accent6>
        <a:srgbClr val="EEBC5F"/>
      </a:accent6>
      <a:hlink>
        <a:srgbClr val="00A59A"/>
      </a:hlink>
      <a:folHlink>
        <a:srgbClr val="00A499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96812C81-2DFC-8B47-BE2C-F5E7C4EB61BF}" vid="{462BC474-F961-3D4E-8CD0-F6FCA2EC83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b79d039-fcd0-4045-9c78-4cfb2eba0904}" enabled="1" method="Privileged" siteId="{aa3f6932-fa7c-47b4-a0ce-a598cad161c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Spark Powerpoint Template</Template>
  <TotalTime>166</TotalTime>
  <Words>239</Words>
  <Application>Microsoft Office PowerPoint</Application>
  <PresentationFormat>Widescreen</PresentationFormat>
  <Paragraphs>49</Paragraphs>
  <Slides>13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AppleSymbols</vt:lpstr>
      <vt:lpstr>Arial</vt:lpstr>
      <vt:lpstr>Arial Black</vt:lpstr>
      <vt:lpstr>Calibri</vt:lpstr>
      <vt:lpstr>Spark Presentation Classic</vt:lpstr>
      <vt:lpstr>Spark March Webinar</vt:lpstr>
      <vt:lpstr>Agenda</vt:lpstr>
      <vt:lpstr>Who’s Who? </vt:lpstr>
      <vt:lpstr>Upcoming Changes in Spark Payments</vt:lpstr>
      <vt:lpstr>Video</vt:lpstr>
      <vt:lpstr>Why are Spark Payments Changing?</vt:lpstr>
      <vt:lpstr>How and When are the Payments Changing?</vt:lpstr>
      <vt:lpstr>Reminders</vt:lpstr>
      <vt:lpstr>Reflections, Thoughts, Questions?</vt:lpstr>
      <vt:lpstr>DELC Presentation </vt:lpstr>
      <vt:lpstr>PowerPoint Presentation</vt:lpstr>
      <vt:lpstr>Help Desk</vt:lpstr>
      <vt:lpstr>Help Desk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McMullen</dc:creator>
  <cp:lastModifiedBy>Jackie Lofton</cp:lastModifiedBy>
  <cp:revision>4</cp:revision>
  <cp:lastPrinted>2016-12-05T07:30:18Z</cp:lastPrinted>
  <dcterms:created xsi:type="dcterms:W3CDTF">2024-02-14T20:20:17Z</dcterms:created>
  <dcterms:modified xsi:type="dcterms:W3CDTF">2026-03-26T18:51:44Z</dcterms:modified>
</cp:coreProperties>
</file>