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4"/>
    <p:sldMasterId id="2147483648" r:id="rId5"/>
  </p:sldMasterIdLst>
  <p:notesMasterIdLst>
    <p:notesMasterId r:id="rId16"/>
  </p:notesMasterIdLst>
  <p:sldIdLst>
    <p:sldId id="279" r:id="rId6"/>
    <p:sldId id="285" r:id="rId7"/>
    <p:sldId id="296" r:id="rId8"/>
    <p:sldId id="291" r:id="rId9"/>
    <p:sldId id="287" r:id="rId10"/>
    <p:sldId id="292" r:id="rId11"/>
    <p:sldId id="280" r:id="rId12"/>
    <p:sldId id="294" r:id="rId13"/>
    <p:sldId id="295" r:id="rId14"/>
    <p:sldId id="29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2430716-313C-B2BF-915E-46CADCAA496C}" name="LOUL Haleb * DELC" initials="LD" userId="S::haleb.loul@delc.oregon.gov::2a2d1280-32fd-4bcb-847f-501d0535bd9b" providerId="AD"/>
  <p188:author id="{64F2026A-3922-CEA2-394B-653B52FEA830}" name="MICKELS Ash * DELC" initials="MD" userId="S::ash.mickels@delc.oregon.gov::b2274ff5-7c95-469c-9d64-f4f165e4e51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000"/>
    <a:srgbClr val="F5B727"/>
    <a:srgbClr val="F0AC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524FA5-560A-A4D0-A5A8-CB2EA407C797}" v="2876" dt="2026-03-25T18:05:30.770"/>
    <p1510:client id="{0971FF8F-474D-03C7-74DC-1A83B5945015}" v="581" dt="2026-03-24T22:41:28.532"/>
    <p1510:client id="{7457403E-EC85-56CA-2DEF-384818537068}" v="139" dt="2026-03-24T20:30:15.184"/>
    <p1510:client id="{88230237-94CD-BC4A-B0C7-425910F514A1}" v="555" dt="2026-03-25T18:35:26.716"/>
    <p1510:client id="{BF6314E0-9577-05D9-FB2A-A88CD1E77FBB}" v="867" dt="2026-03-24T20:15:51.3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7B27AB-F353-4C20-8E45-3821191967F0}" type="datetimeFigureOut">
              <a:t>3/26/2026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0149A6-28B6-4A0B-A67B-95E0EB49CC33}" type="slidenum">
              <a:t>‹#›</a:t>
            </a:fld>
            <a:endParaRPr lang="en-US"/>
          </a:p>
        </p:txBody>
      </p:sp>
    </p:spTree>
    <p:extLst>
      <p:ext uri="{BB962C8B-B14F-4D97-AF65-F5344CB8AC3E}">
        <p14:creationId xmlns:p14="http://schemas.microsoft.com/office/powerpoint/2010/main" val="1152430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Ash -</a:t>
            </a:r>
          </a:p>
          <a:p>
            <a:r>
              <a:rPr lang="en-US">
                <a:ea typeface="Calibri"/>
                <a:cs typeface="Calibri"/>
              </a:rPr>
              <a:t>Introduce ourselves</a:t>
            </a:r>
            <a:endParaRPr lang="en-US"/>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D3A135A-5A43-4A13-A8EF-1BEDF1D8E991}" type="slidenum">
              <a:rPr lang="en-US" smtClean="0"/>
              <a:t>1</a:t>
            </a:fld>
            <a:endParaRPr lang="en-US"/>
          </a:p>
        </p:txBody>
      </p:sp>
    </p:spTree>
    <p:extLst>
      <p:ext uri="{BB962C8B-B14F-4D97-AF65-F5344CB8AC3E}">
        <p14:creationId xmlns:p14="http://schemas.microsoft.com/office/powerpoint/2010/main" val="3565319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444444"/>
              </a:solidFill>
              <a:highlight>
                <a:srgbClr val="FFFFFF"/>
              </a:highlight>
            </a:endParaRPr>
          </a:p>
          <a:p>
            <a:r>
              <a:rPr lang="en-US">
                <a:solidFill>
                  <a:srgbClr val="333333"/>
                </a:solidFill>
                <a:highlight>
                  <a:srgbClr val="FFFFFF"/>
                </a:highlight>
              </a:rPr>
              <a:t>Option to record goal in spark.</a:t>
            </a:r>
            <a:endParaRPr lang="en-US">
              <a:solidFill>
                <a:srgbClr val="444444"/>
              </a:solidFill>
              <a:highlight>
                <a:srgbClr val="FFFFFF"/>
              </a:highlight>
            </a:endParaRPr>
          </a:p>
          <a:p>
            <a:endParaRPr lang="en-US">
              <a:solidFill>
                <a:srgbClr val="444444"/>
              </a:solidFill>
              <a:highlight>
                <a:srgbClr val="FFFFFF"/>
              </a:highlight>
            </a:endParaRPr>
          </a:p>
          <a:p>
            <a:r>
              <a:rPr lang="en-US">
                <a:solidFill>
                  <a:srgbClr val="333333"/>
                </a:solidFill>
                <a:highlight>
                  <a:srgbClr val="FFFFFF"/>
                </a:highlight>
              </a:rPr>
              <a:t>Opportunity for funding for those that already received their limited Spark funds from the now retiring structure. Improvement from the past.</a:t>
            </a:r>
            <a:endParaRPr lang="en-US">
              <a:solidFill>
                <a:srgbClr val="000000"/>
              </a:solidFill>
            </a:endParaRPr>
          </a:p>
          <a:p>
            <a:endParaRPr lang="en-US">
              <a:solidFill>
                <a:srgbClr val="333333"/>
              </a:solidFill>
              <a:highlight>
                <a:srgbClr val="FFFFFF"/>
              </a:highlight>
            </a:endParaRPr>
          </a:p>
          <a:p>
            <a:r>
              <a:rPr lang="en-US">
                <a:solidFill>
                  <a:srgbClr val="333333"/>
                </a:solidFill>
                <a:highlight>
                  <a:srgbClr val="FFFFFF"/>
                </a:highlight>
              </a:rPr>
              <a:t>Using a similar process will help the programs feel prepared to do Spark QI Cycles after their network ends. Thus helping them maintain access to the ongoing funding opportunities and other resources</a:t>
            </a:r>
            <a:endParaRPr lang="en-US">
              <a:ea typeface="Calibri"/>
              <a:cs typeface="Calibri"/>
            </a:endParaRPr>
          </a:p>
          <a:p>
            <a:endParaRPr lang="en-US">
              <a:solidFill>
                <a:srgbClr val="333333"/>
              </a:solidFill>
              <a:highlight>
                <a:srgbClr val="FFFFFF"/>
              </a:highlight>
              <a:ea typeface="Calibri"/>
              <a:cs typeface="Calibri"/>
            </a:endParaRPr>
          </a:p>
          <a:p>
            <a:endParaRPr lang="en-US">
              <a:solidFill>
                <a:srgbClr val="333333"/>
              </a:solidFill>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fld id="{B60149A6-28B6-4A0B-A67B-95E0EB49CC33}" type="slidenum">
              <a:rPr lang="en-US"/>
              <a:t>2</a:t>
            </a:fld>
            <a:endParaRPr lang="en-US"/>
          </a:p>
        </p:txBody>
      </p:sp>
    </p:spTree>
    <p:extLst>
      <p:ext uri="{BB962C8B-B14F-4D97-AF65-F5344CB8AC3E}">
        <p14:creationId xmlns:p14="http://schemas.microsoft.com/office/powerpoint/2010/main" val="546498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BB20D-2A4A-2E31-3B12-E465D88DE7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8631DE-F16B-70F9-3B02-54C783449B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48391B-029A-C172-6DD6-7C801DE1EA66}"/>
              </a:ext>
            </a:extLst>
          </p:cNvPr>
          <p:cNvSpPr>
            <a:spLocks noGrp="1"/>
          </p:cNvSpPr>
          <p:nvPr>
            <p:ph type="body" idx="1"/>
          </p:nvPr>
        </p:nvSpPr>
        <p:spPr/>
        <p:txBody>
          <a:bodyPr/>
          <a:lstStyle/>
          <a:p>
            <a:r>
              <a:rPr lang="en-US">
                <a:ea typeface="Calibri"/>
                <a:cs typeface="Calibri"/>
              </a:rPr>
              <a:t>Touching on TRI said before, with the now retiring structure programs can max out their participation in networks and their funding opportunities, But with the new structure programs can engage 1x a year for funds forever.</a:t>
            </a:r>
          </a:p>
          <a:p>
            <a:endParaRPr lang="en-US">
              <a:ea typeface="Calibri"/>
              <a:cs typeface="Calibri"/>
            </a:endParaRPr>
          </a:p>
          <a:p>
            <a:r>
              <a:rPr lang="en-US">
                <a:ea typeface="Calibri"/>
                <a:cs typeface="Calibri"/>
              </a:rPr>
              <a:t>Reassessing stacking</a:t>
            </a:r>
          </a:p>
        </p:txBody>
      </p:sp>
      <p:sp>
        <p:nvSpPr>
          <p:cNvPr id="4" name="Slide Number Placeholder 3">
            <a:extLst>
              <a:ext uri="{FF2B5EF4-FFF2-40B4-BE49-F238E27FC236}">
                <a16:creationId xmlns:a16="http://schemas.microsoft.com/office/drawing/2014/main" id="{6866302A-9A45-06D3-3C50-A30D179291AA}"/>
              </a:ext>
            </a:extLst>
          </p:cNvPr>
          <p:cNvSpPr>
            <a:spLocks noGrp="1"/>
          </p:cNvSpPr>
          <p:nvPr>
            <p:ph type="sldNum" sz="quarter" idx="5"/>
          </p:nvPr>
        </p:nvSpPr>
        <p:spPr/>
        <p:txBody>
          <a:bodyPr/>
          <a:lstStyle/>
          <a:p>
            <a:fld id="{B60149A6-28B6-4A0B-A67B-95E0EB49CC33}" type="slidenum">
              <a:rPr lang="en-US"/>
              <a:t>5</a:t>
            </a:fld>
            <a:endParaRPr lang="en-US"/>
          </a:p>
        </p:txBody>
      </p:sp>
    </p:spTree>
    <p:extLst>
      <p:ext uri="{BB962C8B-B14F-4D97-AF65-F5344CB8AC3E}">
        <p14:creationId xmlns:p14="http://schemas.microsoft.com/office/powerpoint/2010/main" val="468758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B60149A6-28B6-4A0B-A67B-95E0EB49CC33}" type="slidenum">
              <a:t>7</a:t>
            </a:fld>
            <a:endParaRPr lang="en-US"/>
          </a:p>
        </p:txBody>
      </p:sp>
    </p:spTree>
    <p:extLst>
      <p:ext uri="{BB962C8B-B14F-4D97-AF65-F5344CB8AC3E}">
        <p14:creationId xmlns:p14="http://schemas.microsoft.com/office/powerpoint/2010/main" val="3498137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ea typeface="Calibri"/>
                <a:cs typeface="Calibri"/>
              </a:rPr>
              <a:t>Additional criteria for FCCN PP still applies such as 2 cycle payments for the lifetime of the program</a:t>
            </a:r>
            <a:endParaRPr lang="en-US"/>
          </a:p>
        </p:txBody>
      </p:sp>
      <p:sp>
        <p:nvSpPr>
          <p:cNvPr id="4" name="Slide Number Placeholder 3"/>
          <p:cNvSpPr>
            <a:spLocks noGrp="1"/>
          </p:cNvSpPr>
          <p:nvPr>
            <p:ph type="sldNum" sz="quarter" idx="5"/>
          </p:nvPr>
        </p:nvSpPr>
        <p:spPr/>
        <p:txBody>
          <a:bodyPr/>
          <a:lstStyle/>
          <a:p>
            <a:fld id="{B60149A6-28B6-4A0B-A67B-95E0EB49CC33}" type="slidenum">
              <a:rPr lang="en-US"/>
              <a:t>8</a:t>
            </a:fld>
            <a:endParaRPr lang="en-US"/>
          </a:p>
        </p:txBody>
      </p:sp>
    </p:spTree>
    <p:extLst>
      <p:ext uri="{BB962C8B-B14F-4D97-AF65-F5344CB8AC3E}">
        <p14:creationId xmlns:p14="http://schemas.microsoft.com/office/powerpoint/2010/main" val="1387716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214A4-E370-220F-D0E4-62B4BAF6C1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4743FF-2A8A-6DBD-B07B-EED03A11EB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DC7BD9-7442-C64F-3ED9-3146A85265C6}"/>
              </a:ext>
            </a:extLst>
          </p:cNvPr>
          <p:cNvSpPr>
            <a:spLocks noGrp="1"/>
          </p:cNvSpPr>
          <p:nvPr>
            <p:ph type="body" idx="1"/>
          </p:nvPr>
        </p:nvSpPr>
        <p:spPr/>
        <p:txBody>
          <a:bodyPr/>
          <a:lstStyle/>
          <a:p>
            <a:pPr marL="171450" indent="-171450">
              <a:buFont typeface="Arial"/>
              <a:buChar char="•"/>
            </a:pPr>
            <a:r>
              <a:rPr lang="en-US">
                <a:ea typeface="Calibri"/>
                <a:cs typeface="Calibri"/>
              </a:rPr>
              <a:t>Additional criteria for FCCN PP still applies such as 2 cycle payments for the lifetime of the program</a:t>
            </a:r>
            <a:endParaRPr lang="en-US"/>
          </a:p>
        </p:txBody>
      </p:sp>
      <p:sp>
        <p:nvSpPr>
          <p:cNvPr id="4" name="Slide Number Placeholder 3">
            <a:extLst>
              <a:ext uri="{FF2B5EF4-FFF2-40B4-BE49-F238E27FC236}">
                <a16:creationId xmlns:a16="http://schemas.microsoft.com/office/drawing/2014/main" id="{E47DB173-3C15-158C-EBDC-3F454B490083}"/>
              </a:ext>
            </a:extLst>
          </p:cNvPr>
          <p:cNvSpPr>
            <a:spLocks noGrp="1"/>
          </p:cNvSpPr>
          <p:nvPr>
            <p:ph type="sldNum" sz="quarter" idx="5"/>
          </p:nvPr>
        </p:nvSpPr>
        <p:spPr/>
        <p:txBody>
          <a:bodyPr/>
          <a:lstStyle/>
          <a:p>
            <a:fld id="{B60149A6-28B6-4A0B-A67B-95E0EB49CC33}" type="slidenum">
              <a:rPr lang="en-US"/>
              <a:t>9</a:t>
            </a:fld>
            <a:endParaRPr lang="en-US"/>
          </a:p>
        </p:txBody>
      </p:sp>
    </p:spTree>
    <p:extLst>
      <p:ext uri="{BB962C8B-B14F-4D97-AF65-F5344CB8AC3E}">
        <p14:creationId xmlns:p14="http://schemas.microsoft.com/office/powerpoint/2010/main" val="4157075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DEFD3-8668-CBBC-27BF-788027C8E3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86F773-7B2B-BFBB-84B0-48B5ECB26D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4A1A39-2A70-1652-2B26-04F2FD92A754}"/>
              </a:ext>
            </a:extLst>
          </p:cNvPr>
          <p:cNvSpPr>
            <a:spLocks noGrp="1"/>
          </p:cNvSpPr>
          <p:nvPr>
            <p:ph type="body" idx="1"/>
          </p:nvPr>
        </p:nvSpPr>
        <p:spPr/>
        <p:txBody>
          <a:bodyPr/>
          <a:lstStyle/>
          <a:p>
            <a:pPr marL="171450" indent="-171450">
              <a:buFont typeface="Arial"/>
              <a:buChar char="•"/>
            </a:pPr>
            <a:r>
              <a:rPr lang="en-US">
                <a:ea typeface="Calibri"/>
                <a:cs typeface="Calibri"/>
              </a:rPr>
              <a:t>Additional criteria for FCCN PP still applies such as 2 cycle payments for the lifetime of the program</a:t>
            </a:r>
            <a:endParaRPr lang="en-US"/>
          </a:p>
        </p:txBody>
      </p:sp>
      <p:sp>
        <p:nvSpPr>
          <p:cNvPr id="4" name="Slide Number Placeholder 3">
            <a:extLst>
              <a:ext uri="{FF2B5EF4-FFF2-40B4-BE49-F238E27FC236}">
                <a16:creationId xmlns:a16="http://schemas.microsoft.com/office/drawing/2014/main" id="{19CBA61F-7D14-1816-5139-77D236F684C0}"/>
              </a:ext>
            </a:extLst>
          </p:cNvPr>
          <p:cNvSpPr>
            <a:spLocks noGrp="1"/>
          </p:cNvSpPr>
          <p:nvPr>
            <p:ph type="sldNum" sz="quarter" idx="5"/>
          </p:nvPr>
        </p:nvSpPr>
        <p:spPr/>
        <p:txBody>
          <a:bodyPr/>
          <a:lstStyle/>
          <a:p>
            <a:fld id="{B60149A6-28B6-4A0B-A67B-95E0EB49CC33}" type="slidenum">
              <a:rPr lang="en-US"/>
              <a:t>10</a:t>
            </a:fld>
            <a:endParaRPr lang="en-US"/>
          </a:p>
        </p:txBody>
      </p:sp>
    </p:spTree>
    <p:extLst>
      <p:ext uri="{BB962C8B-B14F-4D97-AF65-F5344CB8AC3E}">
        <p14:creationId xmlns:p14="http://schemas.microsoft.com/office/powerpoint/2010/main" val="14387222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3470030"/>
            <a:ext cx="7081684" cy="1325366"/>
          </a:xfrm>
        </p:spPr>
        <p:txBody>
          <a:bodyPr anchor="b">
            <a:normAutofit/>
          </a:bodyPr>
          <a:lstStyle>
            <a:lvl1pPr algn="l">
              <a:defRPr sz="48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838200" y="4922995"/>
            <a:ext cx="7081684" cy="120545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23C40CA-F305-4CD2-954D-B423492CA479}" type="datetimeFigureOut">
              <a:rPr lang="en-US" smtClean="0"/>
              <a:pPr/>
              <a:t>3/26/2026</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p>
        </p:txBody>
      </p:sp>
      <p:cxnSp>
        <p:nvCxnSpPr>
          <p:cNvPr id="11" name="Straight Connector 10" descr="Decorative line"/>
          <p:cNvCxnSpPr>
            <a:cxnSpLocks/>
          </p:cNvCxnSpPr>
          <p:nvPr userDrawn="1"/>
        </p:nvCxnSpPr>
        <p:spPr>
          <a:xfrm>
            <a:off x="838200" y="3032437"/>
            <a:ext cx="7089416" cy="0"/>
          </a:xfrm>
          <a:prstGeom prst="line">
            <a:avLst/>
          </a:prstGeom>
          <a:ln w="12700">
            <a:solidFill>
              <a:srgbClr val="05AA9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8FD75B7F-8168-3C62-1332-1B1A60C38727}"/>
              </a:ext>
            </a:extLst>
          </p:cNvPr>
          <p:cNvPicPr>
            <a:picLocks noChangeAspect="1"/>
          </p:cNvPicPr>
          <p:nvPr userDrawn="1"/>
        </p:nvPicPr>
        <p:blipFill>
          <a:blip r:embed="rId2"/>
          <a:stretch>
            <a:fillRect/>
          </a:stretch>
        </p:blipFill>
        <p:spPr>
          <a:xfrm>
            <a:off x="838200" y="723399"/>
            <a:ext cx="5880048" cy="1831157"/>
          </a:xfrm>
          <a:prstGeom prst="rect">
            <a:avLst/>
          </a:prstGeom>
        </p:spPr>
      </p:pic>
      <p:grpSp>
        <p:nvGrpSpPr>
          <p:cNvPr id="13" name="Group 12">
            <a:extLst>
              <a:ext uri="{FF2B5EF4-FFF2-40B4-BE49-F238E27FC236}">
                <a16:creationId xmlns:a16="http://schemas.microsoft.com/office/drawing/2014/main" id="{266EA699-D8E6-D64E-BFD9-F4C2A6461710}"/>
              </a:ext>
            </a:extLst>
          </p:cNvPr>
          <p:cNvGrpSpPr/>
          <p:nvPr userDrawn="1"/>
        </p:nvGrpSpPr>
        <p:grpSpPr>
          <a:xfrm>
            <a:off x="8805080" y="53340"/>
            <a:ext cx="3250442" cy="6751321"/>
            <a:chOff x="8805080" y="53340"/>
            <a:chExt cx="3250442" cy="6751321"/>
          </a:xfrm>
        </p:grpSpPr>
        <p:pic>
          <p:nvPicPr>
            <p:cNvPr id="10" name="Picture 9">
              <a:extLst>
                <a:ext uri="{FF2B5EF4-FFF2-40B4-BE49-F238E27FC236}">
                  <a16:creationId xmlns:a16="http://schemas.microsoft.com/office/drawing/2014/main" id="{AF294665-E217-5CDF-5FEA-D1CF4FC4FB04}"/>
                </a:ext>
              </a:extLst>
            </p:cNvPr>
            <p:cNvPicPr>
              <a:picLocks noChangeAspect="1"/>
            </p:cNvPicPr>
            <p:nvPr userDrawn="1"/>
          </p:nvPicPr>
          <p:blipFill>
            <a:blip r:embed="rId3"/>
            <a:stretch>
              <a:fillRect/>
            </a:stretch>
          </p:blipFill>
          <p:spPr>
            <a:xfrm>
              <a:off x="8805080" y="53340"/>
              <a:ext cx="3250442" cy="3261350"/>
            </a:xfrm>
            <a:prstGeom prst="rect">
              <a:avLst/>
            </a:prstGeom>
          </p:spPr>
        </p:pic>
        <p:pic>
          <p:nvPicPr>
            <p:cNvPr id="12" name="Picture 11">
              <a:extLst>
                <a:ext uri="{FF2B5EF4-FFF2-40B4-BE49-F238E27FC236}">
                  <a16:creationId xmlns:a16="http://schemas.microsoft.com/office/drawing/2014/main" id="{478FA496-3DF5-16EC-980C-D6CDA5D61CD2}"/>
                </a:ext>
              </a:extLst>
            </p:cNvPr>
            <p:cNvPicPr>
              <a:picLocks noChangeAspect="1"/>
            </p:cNvPicPr>
            <p:nvPr userDrawn="1"/>
          </p:nvPicPr>
          <p:blipFill>
            <a:blip r:embed="rId3"/>
            <a:stretch>
              <a:fillRect/>
            </a:stretch>
          </p:blipFill>
          <p:spPr>
            <a:xfrm>
              <a:off x="8805080" y="3543311"/>
              <a:ext cx="3250442" cy="3261350"/>
            </a:xfrm>
            <a:prstGeom prst="rect">
              <a:avLst/>
            </a:prstGeom>
          </p:spPr>
        </p:pic>
      </p:grpSp>
    </p:spTree>
    <p:extLst>
      <p:ext uri="{BB962C8B-B14F-4D97-AF65-F5344CB8AC3E}">
        <p14:creationId xmlns:p14="http://schemas.microsoft.com/office/powerpoint/2010/main" val="126521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613025"/>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002F5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9" name="Straight Connector 8" descr="Decorative line"/>
          <p:cNvCxnSpPr/>
          <p:nvPr userDrawn="1"/>
        </p:nvCxnSpPr>
        <p:spPr>
          <a:xfrm>
            <a:off x="830468" y="4329589"/>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270DD50-5292-ED37-B8EC-1D631AA19C03}"/>
              </a:ext>
            </a:extLst>
          </p:cNvPr>
          <p:cNvPicPr>
            <a:picLocks noChangeAspect="1"/>
          </p:cNvPicPr>
          <p:nvPr userDrawn="1"/>
        </p:nvPicPr>
        <p:blipFill>
          <a:blip r:embed="rId2"/>
          <a:stretch>
            <a:fillRect/>
          </a:stretch>
        </p:blipFill>
        <p:spPr>
          <a:xfrm>
            <a:off x="109220" y="6026462"/>
            <a:ext cx="2892743" cy="1040775"/>
          </a:xfrm>
          <a:prstGeom prst="rect">
            <a:avLst/>
          </a:prstGeom>
        </p:spPr>
      </p:pic>
      <p:pic>
        <p:nvPicPr>
          <p:cNvPr id="5" name="Picture 4">
            <a:extLst>
              <a:ext uri="{FF2B5EF4-FFF2-40B4-BE49-F238E27FC236}">
                <a16:creationId xmlns:a16="http://schemas.microsoft.com/office/drawing/2014/main" id="{AEFD08A6-9B77-C6DD-6E3D-13F7AD28CFED}"/>
              </a:ext>
            </a:extLst>
          </p:cNvPr>
          <p:cNvPicPr>
            <a:picLocks noChangeAspect="1"/>
          </p:cNvPicPr>
          <p:nvPr userDrawn="1"/>
        </p:nvPicPr>
        <p:blipFill>
          <a:blip r:embed="rId2"/>
          <a:stretch>
            <a:fillRect/>
          </a:stretch>
        </p:blipFill>
        <p:spPr>
          <a:xfrm>
            <a:off x="3149029" y="6026462"/>
            <a:ext cx="2892743" cy="1040775"/>
          </a:xfrm>
          <a:prstGeom prst="rect">
            <a:avLst/>
          </a:prstGeom>
        </p:spPr>
      </p:pic>
      <p:pic>
        <p:nvPicPr>
          <p:cNvPr id="6" name="Picture 5">
            <a:extLst>
              <a:ext uri="{FF2B5EF4-FFF2-40B4-BE49-F238E27FC236}">
                <a16:creationId xmlns:a16="http://schemas.microsoft.com/office/drawing/2014/main" id="{184DFBCF-1BDE-8841-0D68-833EF9CF4F1B}"/>
              </a:ext>
            </a:extLst>
          </p:cNvPr>
          <p:cNvPicPr>
            <a:picLocks noChangeAspect="1"/>
          </p:cNvPicPr>
          <p:nvPr userDrawn="1"/>
        </p:nvPicPr>
        <p:blipFill>
          <a:blip r:embed="rId2"/>
          <a:stretch>
            <a:fillRect/>
          </a:stretch>
        </p:blipFill>
        <p:spPr>
          <a:xfrm>
            <a:off x="6188838" y="6026462"/>
            <a:ext cx="2892743" cy="1040775"/>
          </a:xfrm>
          <a:prstGeom prst="rect">
            <a:avLst/>
          </a:prstGeom>
        </p:spPr>
      </p:pic>
      <p:pic>
        <p:nvPicPr>
          <p:cNvPr id="10" name="Picture 9">
            <a:extLst>
              <a:ext uri="{FF2B5EF4-FFF2-40B4-BE49-F238E27FC236}">
                <a16:creationId xmlns:a16="http://schemas.microsoft.com/office/drawing/2014/main" id="{4674CBF2-38E6-8D23-2BD8-47AC83587C7F}"/>
              </a:ext>
            </a:extLst>
          </p:cNvPr>
          <p:cNvPicPr>
            <a:picLocks noChangeAspect="1"/>
          </p:cNvPicPr>
          <p:nvPr userDrawn="1"/>
        </p:nvPicPr>
        <p:blipFill>
          <a:blip r:embed="rId2"/>
          <a:stretch>
            <a:fillRect/>
          </a:stretch>
        </p:blipFill>
        <p:spPr>
          <a:xfrm>
            <a:off x="9228647" y="6026462"/>
            <a:ext cx="2892743" cy="1040775"/>
          </a:xfrm>
          <a:prstGeom prst="rect">
            <a:avLst/>
          </a:prstGeom>
        </p:spPr>
      </p:pic>
    </p:spTree>
    <p:extLst>
      <p:ext uri="{BB962C8B-B14F-4D97-AF65-F5344CB8AC3E}">
        <p14:creationId xmlns:p14="http://schemas.microsoft.com/office/powerpoint/2010/main" val="113427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613025"/>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002F5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3C40CA-F305-4CD2-954D-B423492CA479}" type="datetimeFigureOut">
              <a:rPr lang="en-US" smtClean="0"/>
              <a:t>3/26/2026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BE44D-7BE8-4BA4-B72D-D1EB693EB927}" type="slidenum">
              <a:rPr lang="en-US" smtClean="0"/>
              <a:t>‹#›</a:t>
            </a:fld>
            <a:endParaRPr lang="en-US"/>
          </a:p>
        </p:txBody>
      </p:sp>
      <p:cxnSp>
        <p:nvCxnSpPr>
          <p:cNvPr id="9" name="Straight Connector 8" descr="Decorative line"/>
          <p:cNvCxnSpPr/>
          <p:nvPr userDrawn="1"/>
        </p:nvCxnSpPr>
        <p:spPr>
          <a:xfrm>
            <a:off x="830468" y="4329589"/>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9744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3C40CA-F305-4CD2-954D-B423492CA479}" type="datetimeFigureOut">
              <a:rPr lang="en-US" smtClean="0"/>
              <a:t>3/26/2026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3324780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Title and Content_no logo">
    <p:spTree>
      <p:nvGrpSpPr>
        <p:cNvPr id="1" name=""/>
        <p:cNvGrpSpPr/>
        <p:nvPr/>
      </p:nvGrpSpPr>
      <p:grpSpPr>
        <a:xfrm>
          <a:off x="0" y="0"/>
          <a:ext cx="0" cy="0"/>
          <a:chOff x="0" y="0"/>
          <a:chExt cx="0" cy="0"/>
        </a:xfrm>
      </p:grpSpPr>
      <p:sp>
        <p:nvSpPr>
          <p:cNvPr id="2" name="Title 1"/>
          <p:cNvSpPr>
            <a:spLocks noGrp="1"/>
          </p:cNvSpPr>
          <p:nvPr>
            <p:ph type="title"/>
          </p:nvPr>
        </p:nvSpPr>
        <p:spPr>
          <a:xfrm>
            <a:off x="838200" y="338672"/>
            <a:ext cx="10515601" cy="1277114"/>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3C40CA-F305-4CD2-954D-B423492CA479}" type="datetimeFigureOut">
              <a:rPr lang="en-US" smtClean="0"/>
              <a:t>3/26/2026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BE44D-7BE8-4BA4-B72D-D1EB693EB927}" type="slidenum">
              <a:rPr lang="en-US" smtClean="0"/>
              <a:t>‹#›</a:t>
            </a:fld>
            <a:endParaRPr lang="en-US"/>
          </a:p>
        </p:txBody>
      </p:sp>
      <p:cxnSp>
        <p:nvCxnSpPr>
          <p:cNvPr id="7" name="Straight Connector 6"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2229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23C40CA-F305-4CD2-954D-B423492CA479}" type="datetimeFigureOut">
              <a:rPr lang="en-US" smtClean="0"/>
              <a:t>3/26/2026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3280779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250661"/>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23C40CA-F305-4CD2-954D-B423492CA479}" type="datetimeFigureOut">
              <a:rPr lang="en-US" smtClean="0"/>
              <a:t>3/26/2026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6BE44D-7BE8-4BA4-B72D-D1EB693EB927}" type="slidenum">
              <a:rPr lang="en-US" smtClean="0"/>
              <a:t>‹#›</a:t>
            </a:fld>
            <a:endParaRPr lang="en-US"/>
          </a:p>
        </p:txBody>
      </p:sp>
      <p:cxnSp>
        <p:nvCxnSpPr>
          <p:cNvPr id="11" name="Straight Connector 10"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8057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23C40CA-F305-4CD2-954D-B423492CA479}" type="datetimeFigureOut">
              <a:rPr lang="en-US" smtClean="0"/>
              <a:t>3/26/2026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734657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 no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7044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855303"/>
            <a:ext cx="3932237" cy="930965"/>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1855304"/>
            <a:ext cx="6172200" cy="400574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786269"/>
            <a:ext cx="3932237" cy="307478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3C40CA-F305-4CD2-954D-B423492CA479}" type="datetimeFigureOut">
              <a:rPr lang="en-US" smtClean="0"/>
              <a:t>3/26/2026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997914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5256212" cy="1250661"/>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descr="Decorative line"/>
          <p:cNvCxnSpPr>
            <a:cxnSpLocks/>
          </p:cNvCxnSpPr>
          <p:nvPr userDrawn="1"/>
        </p:nvCxnSpPr>
        <p:spPr>
          <a:xfrm>
            <a:off x="830468" y="1615786"/>
            <a:ext cx="5157787"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E4613F1-EAFB-DF93-481A-7CD5858C7E94}"/>
              </a:ext>
            </a:extLst>
          </p:cNvPr>
          <p:cNvSpPr/>
          <p:nvPr userDrawn="1"/>
        </p:nvSpPr>
        <p:spPr>
          <a:xfrm>
            <a:off x="6718852" y="-1"/>
            <a:ext cx="5473148" cy="6858001"/>
          </a:xfrm>
          <a:prstGeom prst="rect">
            <a:avLst/>
          </a:prstGeom>
          <a:blipFill>
            <a:blip r:embed="rId2" cstate="print">
              <a:extLst>
                <a:ext uri="{28A0092B-C50C-407E-A947-70E740481C1C}">
                  <a14:useLocalDpi xmlns:a14="http://schemas.microsoft.com/office/drawing/2010/main" val="0"/>
                </a:ext>
              </a:extLst>
            </a:blip>
            <a:srcRect/>
            <a:stretch>
              <a:fillRect l="-33545" t="-2520" r="-591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802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SA cont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C40CA-F305-4CD2-954D-B423492CA479}" type="datetimeFigureOut">
              <a:rPr lang="en-US" smtClean="0"/>
              <a:t>3/26/2026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6BE44D-7BE8-4BA4-B72D-D1EB693EB927}" type="slidenum">
              <a:rPr lang="en-US" smtClean="0"/>
              <a:t>‹#›</a:t>
            </a:fld>
            <a:endParaRPr lang="en-US"/>
          </a:p>
        </p:txBody>
      </p:sp>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8201" y="1825625"/>
            <a:ext cx="77724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12394A8E-A973-8CF5-82D3-9184341BC3D6}"/>
              </a:ext>
            </a:extLst>
          </p:cNvPr>
          <p:cNvPicPr>
            <a:picLocks noChangeAspect="1"/>
          </p:cNvPicPr>
          <p:nvPr userDrawn="1"/>
        </p:nvPicPr>
        <p:blipFill>
          <a:blip r:embed="rId2"/>
          <a:stretch>
            <a:fillRect/>
          </a:stretch>
        </p:blipFill>
        <p:spPr>
          <a:xfrm>
            <a:off x="8682181" y="1962334"/>
            <a:ext cx="4328248" cy="4123534"/>
          </a:xfrm>
          <a:prstGeom prst="rect">
            <a:avLst/>
          </a:prstGeom>
        </p:spPr>
      </p:pic>
      <p:pic>
        <p:nvPicPr>
          <p:cNvPr id="15" name="Picture 14"/>
          <p:cNvPicPr>
            <a:picLocks noChangeAspect="1"/>
          </p:cNvPicPr>
          <p:nvPr userDrawn="1"/>
        </p:nvPicPr>
        <p:blipFill rotWithShape="1">
          <a:blip r:embed="rId3">
            <a:extLst>
              <a:ext uri="{28A0092B-C50C-407E-A947-70E740481C1C}">
                <a14:useLocalDpi xmlns:a14="http://schemas.microsoft.com/office/drawing/2010/main" val="0"/>
              </a:ext>
            </a:extLst>
          </a:blip>
          <a:srcRect l="8577" t="10765" r="7703" b="5888"/>
          <a:stretch/>
        </p:blipFill>
        <p:spPr>
          <a:xfrm>
            <a:off x="8740804" y="2184242"/>
            <a:ext cx="4066052" cy="4047902"/>
          </a:xfrm>
          <a:prstGeom prst="rect">
            <a:avLst/>
          </a:prstGeom>
        </p:spPr>
      </p:pic>
    </p:spTree>
    <p:extLst>
      <p:ext uri="{BB962C8B-B14F-4D97-AF65-F5344CB8AC3E}">
        <p14:creationId xmlns:p14="http://schemas.microsoft.com/office/powerpoint/2010/main" val="29916381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SSA content">
    <p:spTree>
      <p:nvGrpSpPr>
        <p:cNvPr id="1" name=""/>
        <p:cNvGrpSpPr/>
        <p:nvPr/>
      </p:nvGrpSpPr>
      <p:grpSpPr>
        <a:xfrm>
          <a:off x="0" y="0"/>
          <a:ext cx="0" cy="0"/>
          <a:chOff x="0" y="0"/>
          <a:chExt cx="0" cy="0"/>
        </a:xfrm>
      </p:grpSpPr>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0470" y="1825625"/>
            <a:ext cx="3622997" cy="1523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D083F1F9-0BD9-618C-1811-7A75FA5B75BD}"/>
              </a:ext>
            </a:extLst>
          </p:cNvPr>
          <p:cNvSpPr>
            <a:spLocks noGrp="1"/>
          </p:cNvSpPr>
          <p:nvPr>
            <p:ph sz="half" idx="14"/>
          </p:nvPr>
        </p:nvSpPr>
        <p:spPr>
          <a:xfrm>
            <a:off x="4724400" y="1825625"/>
            <a:ext cx="6623050" cy="42438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p:cNvGrpSpPr/>
          <p:nvPr userDrawn="1"/>
        </p:nvGrpSpPr>
        <p:grpSpPr>
          <a:xfrm>
            <a:off x="-498653" y="3775428"/>
            <a:ext cx="4786873" cy="3463652"/>
            <a:chOff x="-1547059" y="2888621"/>
            <a:chExt cx="4819650" cy="3487368"/>
          </a:xfrm>
        </p:grpSpPr>
        <p:pic>
          <p:nvPicPr>
            <p:cNvPr id="9" name="Picture 8">
              <a:extLst>
                <a:ext uri="{FF2B5EF4-FFF2-40B4-BE49-F238E27FC236}">
                  <a16:creationId xmlns:a16="http://schemas.microsoft.com/office/drawing/2014/main" id="{EDAA5A53-7666-9D84-23F3-8BFA508833B2}"/>
                </a:ext>
              </a:extLst>
            </p:cNvPr>
            <p:cNvPicPr>
              <a:picLocks noChangeAspect="1"/>
            </p:cNvPicPr>
            <p:nvPr userDrawn="1"/>
          </p:nvPicPr>
          <p:blipFill>
            <a:blip r:embed="rId2"/>
            <a:stretch>
              <a:fillRect/>
            </a:stretch>
          </p:blipFill>
          <p:spPr>
            <a:xfrm>
              <a:off x="-1547059" y="4119689"/>
              <a:ext cx="4819650" cy="2201569"/>
            </a:xfrm>
            <a:prstGeom prst="rect">
              <a:avLst/>
            </a:prstGeom>
          </p:spPr>
        </p:pic>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l="8626" t="22074" r="2246"/>
            <a:stretch/>
          </p:blipFill>
          <p:spPr>
            <a:xfrm>
              <a:off x="-938048" y="2888621"/>
              <a:ext cx="3988676" cy="3487368"/>
            </a:xfrm>
            <a:prstGeom prst="rect">
              <a:avLst/>
            </a:prstGeom>
          </p:spPr>
        </p:pic>
      </p:grpSp>
    </p:spTree>
    <p:extLst>
      <p:ext uri="{BB962C8B-B14F-4D97-AF65-F5344CB8AC3E}">
        <p14:creationId xmlns:p14="http://schemas.microsoft.com/office/powerpoint/2010/main" val="3862295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SSA_Two Content_no art">
    <p:spTree>
      <p:nvGrpSpPr>
        <p:cNvPr id="1" name=""/>
        <p:cNvGrpSpPr/>
        <p:nvPr/>
      </p:nvGrpSpPr>
      <p:grpSpPr>
        <a:xfrm>
          <a:off x="0" y="0"/>
          <a:ext cx="0" cy="0"/>
          <a:chOff x="0" y="0"/>
          <a:chExt cx="0" cy="0"/>
        </a:xfrm>
      </p:grpSpPr>
      <p:sp>
        <p:nvSpPr>
          <p:cNvPr id="2" name="Title 1"/>
          <p:cNvSpPr>
            <a:spLocks noGrp="1"/>
          </p:cNvSpPr>
          <p:nvPr>
            <p:ph type="title"/>
          </p:nvPr>
        </p:nvSpPr>
        <p:spPr>
          <a:xfrm>
            <a:off x="838200" y="1825625"/>
            <a:ext cx="10515601" cy="1187179"/>
          </a:xfrm>
        </p:spPr>
        <p:txBody>
          <a:bodyPr/>
          <a:lstStyle/>
          <a:p>
            <a:r>
              <a:rPr lang="en-US"/>
              <a:t>Click to edit Master title style</a:t>
            </a:r>
          </a:p>
        </p:txBody>
      </p:sp>
      <p:sp>
        <p:nvSpPr>
          <p:cNvPr id="3" name="Content Placeholder 2"/>
          <p:cNvSpPr>
            <a:spLocks noGrp="1"/>
          </p:cNvSpPr>
          <p:nvPr>
            <p:ph sz="half" idx="1"/>
          </p:nvPr>
        </p:nvSpPr>
        <p:spPr>
          <a:xfrm>
            <a:off x="838200" y="3165231"/>
            <a:ext cx="5181600" cy="30117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3165231"/>
            <a:ext cx="5181600" cy="30117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23C40CA-F305-4CD2-954D-B423492CA479}" type="datetimeFigureOut">
              <a:rPr lang="en-US" smtClean="0"/>
              <a:t>3/26/2026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BE44D-7BE8-4BA4-B72D-D1EB693EB927}" type="slidenum">
              <a:rPr lang="en-US" smtClean="0"/>
              <a:t>‹#›</a:t>
            </a:fld>
            <a:endParaRPr lang="en-US"/>
          </a:p>
        </p:txBody>
      </p:sp>
      <p:cxnSp>
        <p:nvCxnSpPr>
          <p:cNvPr id="12" name="Straight Connector 11" descr="Decorative line"/>
          <p:cNvCxnSpPr/>
          <p:nvPr userDrawn="1"/>
        </p:nvCxnSpPr>
        <p:spPr>
          <a:xfrm>
            <a:off x="830468" y="3012804"/>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7712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SSA cont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C40CA-F305-4CD2-954D-B423492CA479}" type="datetimeFigureOut">
              <a:rPr lang="en-US" smtClean="0"/>
              <a:t>3/26/2026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6BE44D-7BE8-4BA4-B72D-D1EB693EB927}" type="slidenum">
              <a:rPr lang="en-US" smtClean="0"/>
              <a:t>‹#›</a:t>
            </a:fld>
            <a:endParaRPr lang="en-US"/>
          </a:p>
        </p:txBody>
      </p:sp>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8201" y="1825625"/>
            <a:ext cx="77724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58154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SSA content">
    <p:spTree>
      <p:nvGrpSpPr>
        <p:cNvPr id="1" name=""/>
        <p:cNvGrpSpPr/>
        <p:nvPr/>
      </p:nvGrpSpPr>
      <p:grpSpPr>
        <a:xfrm>
          <a:off x="0" y="0"/>
          <a:ext cx="0" cy="0"/>
          <a:chOff x="0" y="0"/>
          <a:chExt cx="0" cy="0"/>
        </a:xfrm>
      </p:grpSpPr>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0470" y="1825625"/>
            <a:ext cx="3622997" cy="1523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D083F1F9-0BD9-618C-1811-7A75FA5B75BD}"/>
              </a:ext>
            </a:extLst>
          </p:cNvPr>
          <p:cNvSpPr>
            <a:spLocks noGrp="1"/>
          </p:cNvSpPr>
          <p:nvPr>
            <p:ph sz="half" idx="14"/>
          </p:nvPr>
        </p:nvSpPr>
        <p:spPr>
          <a:xfrm>
            <a:off x="4724400" y="1825625"/>
            <a:ext cx="6623050" cy="42438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74215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379FF-A329-7237-CE6B-22A22557D0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FA8993F-1749-A72C-44E4-A2D07F4A07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2695B79-A4E8-A363-2878-70BC4A29A137}"/>
              </a:ext>
            </a:extLst>
          </p:cNvPr>
          <p:cNvSpPr>
            <a:spLocks noGrp="1"/>
          </p:cNvSpPr>
          <p:nvPr>
            <p:ph type="dt" sz="half" idx="10"/>
          </p:nvPr>
        </p:nvSpPr>
        <p:spPr/>
        <p:txBody>
          <a:bodyPr/>
          <a:lstStyle/>
          <a:p>
            <a:fld id="{983FA678-F7E1-4487-A9CB-D6457F8187F9}" type="datetimeFigureOut">
              <a:rPr lang="en-US" smtClean="0"/>
              <a:t>3/26/2026</a:t>
            </a:fld>
            <a:endParaRPr lang="en-US"/>
          </a:p>
        </p:txBody>
      </p:sp>
      <p:sp>
        <p:nvSpPr>
          <p:cNvPr id="5" name="Footer Placeholder 4">
            <a:extLst>
              <a:ext uri="{FF2B5EF4-FFF2-40B4-BE49-F238E27FC236}">
                <a16:creationId xmlns:a16="http://schemas.microsoft.com/office/drawing/2014/main" id="{5A049143-FCEE-D556-F3DA-76607F5138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41F41F-DB9D-CFCB-B58C-A392D4E981D4}"/>
              </a:ext>
            </a:extLst>
          </p:cNvPr>
          <p:cNvSpPr>
            <a:spLocks noGrp="1"/>
          </p:cNvSpPr>
          <p:nvPr>
            <p:ph type="sldNum" sz="quarter" idx="12"/>
          </p:nvPr>
        </p:nvSpPr>
        <p:spPr/>
        <p:txBody>
          <a:bodyPr/>
          <a:lstStyle/>
          <a:p>
            <a:fld id="{BAC627E4-C63B-4540-A3E2-FD0493C3C84A}" type="slidenum">
              <a:rPr lang="en-US" smtClean="0"/>
              <a:t>‹#›</a:t>
            </a:fld>
            <a:endParaRPr lang="en-US"/>
          </a:p>
        </p:txBody>
      </p:sp>
    </p:spTree>
    <p:extLst>
      <p:ext uri="{BB962C8B-B14F-4D97-AF65-F5344CB8AC3E}">
        <p14:creationId xmlns:p14="http://schemas.microsoft.com/office/powerpoint/2010/main" val="40348117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4BA3F-8715-56B4-3719-C93EC92A7DF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C0BB05-34F0-B427-6411-B4F7950772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F91456-04AD-4BBB-8BEA-F8ABE150C02D}"/>
              </a:ext>
            </a:extLst>
          </p:cNvPr>
          <p:cNvSpPr>
            <a:spLocks noGrp="1"/>
          </p:cNvSpPr>
          <p:nvPr>
            <p:ph type="dt" sz="half" idx="10"/>
          </p:nvPr>
        </p:nvSpPr>
        <p:spPr/>
        <p:txBody>
          <a:bodyPr/>
          <a:lstStyle/>
          <a:p>
            <a:fld id="{983FA678-F7E1-4487-A9CB-D6457F8187F9}" type="datetimeFigureOut">
              <a:rPr lang="en-US" smtClean="0"/>
              <a:t>3/26/2026</a:t>
            </a:fld>
            <a:endParaRPr lang="en-US"/>
          </a:p>
        </p:txBody>
      </p:sp>
      <p:sp>
        <p:nvSpPr>
          <p:cNvPr id="5" name="Footer Placeholder 4">
            <a:extLst>
              <a:ext uri="{FF2B5EF4-FFF2-40B4-BE49-F238E27FC236}">
                <a16:creationId xmlns:a16="http://schemas.microsoft.com/office/drawing/2014/main" id="{2FEBCF9A-D618-B7CA-872F-E15CADC0A9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16C9F9-45FD-BE80-0496-8DF5BA437FAA}"/>
              </a:ext>
            </a:extLst>
          </p:cNvPr>
          <p:cNvSpPr>
            <a:spLocks noGrp="1"/>
          </p:cNvSpPr>
          <p:nvPr>
            <p:ph type="sldNum" sz="quarter" idx="12"/>
          </p:nvPr>
        </p:nvSpPr>
        <p:spPr/>
        <p:txBody>
          <a:bodyPr/>
          <a:lstStyle/>
          <a:p>
            <a:fld id="{BAC627E4-C63B-4540-A3E2-FD0493C3C84A}" type="slidenum">
              <a:rPr lang="en-US" smtClean="0"/>
              <a:t>‹#›</a:t>
            </a:fld>
            <a:endParaRPr lang="en-US"/>
          </a:p>
        </p:txBody>
      </p:sp>
    </p:spTree>
    <p:extLst>
      <p:ext uri="{BB962C8B-B14F-4D97-AF65-F5344CB8AC3E}">
        <p14:creationId xmlns:p14="http://schemas.microsoft.com/office/powerpoint/2010/main" val="1675579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C4E8B-BC7F-682E-B67E-4D321B708F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BFF717-9B66-6A16-BF85-33E817E5A35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FF2A02-B2F7-EA71-A698-89BFFD35A427}"/>
              </a:ext>
            </a:extLst>
          </p:cNvPr>
          <p:cNvSpPr>
            <a:spLocks noGrp="1"/>
          </p:cNvSpPr>
          <p:nvPr>
            <p:ph type="dt" sz="half" idx="10"/>
          </p:nvPr>
        </p:nvSpPr>
        <p:spPr/>
        <p:txBody>
          <a:bodyPr/>
          <a:lstStyle/>
          <a:p>
            <a:fld id="{983FA678-F7E1-4487-A9CB-D6457F8187F9}" type="datetimeFigureOut">
              <a:rPr lang="en-US" smtClean="0"/>
              <a:t>3/26/2026</a:t>
            </a:fld>
            <a:endParaRPr lang="en-US"/>
          </a:p>
        </p:txBody>
      </p:sp>
      <p:sp>
        <p:nvSpPr>
          <p:cNvPr id="5" name="Footer Placeholder 4">
            <a:extLst>
              <a:ext uri="{FF2B5EF4-FFF2-40B4-BE49-F238E27FC236}">
                <a16:creationId xmlns:a16="http://schemas.microsoft.com/office/drawing/2014/main" id="{8862E0FC-9FC1-1A9C-2C05-D7ADFE366F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216476-141D-6857-7B16-5323443B3557}"/>
              </a:ext>
            </a:extLst>
          </p:cNvPr>
          <p:cNvSpPr>
            <a:spLocks noGrp="1"/>
          </p:cNvSpPr>
          <p:nvPr>
            <p:ph type="sldNum" sz="quarter" idx="12"/>
          </p:nvPr>
        </p:nvSpPr>
        <p:spPr/>
        <p:txBody>
          <a:bodyPr/>
          <a:lstStyle/>
          <a:p>
            <a:fld id="{BAC627E4-C63B-4540-A3E2-FD0493C3C84A}" type="slidenum">
              <a:rPr lang="en-US" smtClean="0"/>
              <a:t>‹#›</a:t>
            </a:fld>
            <a:endParaRPr lang="en-US"/>
          </a:p>
        </p:txBody>
      </p:sp>
    </p:spTree>
    <p:extLst>
      <p:ext uri="{BB962C8B-B14F-4D97-AF65-F5344CB8AC3E}">
        <p14:creationId xmlns:p14="http://schemas.microsoft.com/office/powerpoint/2010/main" val="37620045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E89EF-C4F9-76E8-61BC-5F59E9E1CD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63FBFA-B366-0B5E-B5F3-B5C0F1979B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094B88B-233E-7A02-1E42-DA4C3BC5F64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897ADAD-7AF5-4249-578F-9D69088ED210}"/>
              </a:ext>
            </a:extLst>
          </p:cNvPr>
          <p:cNvSpPr>
            <a:spLocks noGrp="1"/>
          </p:cNvSpPr>
          <p:nvPr>
            <p:ph type="dt" sz="half" idx="10"/>
          </p:nvPr>
        </p:nvSpPr>
        <p:spPr/>
        <p:txBody>
          <a:bodyPr/>
          <a:lstStyle/>
          <a:p>
            <a:fld id="{983FA678-F7E1-4487-A9CB-D6457F8187F9}" type="datetimeFigureOut">
              <a:rPr lang="en-US" smtClean="0"/>
              <a:t>3/26/2026</a:t>
            </a:fld>
            <a:endParaRPr lang="en-US"/>
          </a:p>
        </p:txBody>
      </p:sp>
      <p:sp>
        <p:nvSpPr>
          <p:cNvPr id="6" name="Footer Placeholder 5">
            <a:extLst>
              <a:ext uri="{FF2B5EF4-FFF2-40B4-BE49-F238E27FC236}">
                <a16:creationId xmlns:a16="http://schemas.microsoft.com/office/drawing/2014/main" id="{D8B13BBA-C90E-E2C4-9D4A-AA16E8DB06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5B0B4B-7047-3E62-9ABE-82051D54E32E}"/>
              </a:ext>
            </a:extLst>
          </p:cNvPr>
          <p:cNvSpPr>
            <a:spLocks noGrp="1"/>
          </p:cNvSpPr>
          <p:nvPr>
            <p:ph type="sldNum" sz="quarter" idx="12"/>
          </p:nvPr>
        </p:nvSpPr>
        <p:spPr/>
        <p:txBody>
          <a:bodyPr/>
          <a:lstStyle/>
          <a:p>
            <a:fld id="{BAC627E4-C63B-4540-A3E2-FD0493C3C84A}" type="slidenum">
              <a:rPr lang="en-US" smtClean="0"/>
              <a:t>‹#›</a:t>
            </a:fld>
            <a:endParaRPr lang="en-US"/>
          </a:p>
        </p:txBody>
      </p:sp>
    </p:spTree>
    <p:extLst>
      <p:ext uri="{BB962C8B-B14F-4D97-AF65-F5344CB8AC3E}">
        <p14:creationId xmlns:p14="http://schemas.microsoft.com/office/powerpoint/2010/main" val="1917615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4E875-4CDB-4C96-0DE1-9F4E1C6590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A529B0-E41D-7A63-FD41-33F5D9AA47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91102D-66AF-67CD-17AF-B84A4D8B46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A18BD8-5A66-5DB4-6BCE-E72F79E646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766AA3-0735-BEBB-4F19-AD7F455868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360FAB-8485-DBB1-09E4-E76CBCF33D79}"/>
              </a:ext>
            </a:extLst>
          </p:cNvPr>
          <p:cNvSpPr>
            <a:spLocks noGrp="1"/>
          </p:cNvSpPr>
          <p:nvPr>
            <p:ph type="dt" sz="half" idx="10"/>
          </p:nvPr>
        </p:nvSpPr>
        <p:spPr/>
        <p:txBody>
          <a:bodyPr/>
          <a:lstStyle/>
          <a:p>
            <a:fld id="{983FA678-F7E1-4487-A9CB-D6457F8187F9}" type="datetimeFigureOut">
              <a:rPr lang="en-US" smtClean="0"/>
              <a:t>3/26/2026</a:t>
            </a:fld>
            <a:endParaRPr lang="en-US"/>
          </a:p>
        </p:txBody>
      </p:sp>
      <p:sp>
        <p:nvSpPr>
          <p:cNvPr id="8" name="Footer Placeholder 7">
            <a:extLst>
              <a:ext uri="{FF2B5EF4-FFF2-40B4-BE49-F238E27FC236}">
                <a16:creationId xmlns:a16="http://schemas.microsoft.com/office/drawing/2014/main" id="{CF7B3FFD-B224-345F-5CD7-4EB1D2453A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FA63D8-571F-5553-1403-E25075D55409}"/>
              </a:ext>
            </a:extLst>
          </p:cNvPr>
          <p:cNvSpPr>
            <a:spLocks noGrp="1"/>
          </p:cNvSpPr>
          <p:nvPr>
            <p:ph type="sldNum" sz="quarter" idx="12"/>
          </p:nvPr>
        </p:nvSpPr>
        <p:spPr/>
        <p:txBody>
          <a:bodyPr/>
          <a:lstStyle/>
          <a:p>
            <a:fld id="{BAC627E4-C63B-4540-A3E2-FD0493C3C84A}" type="slidenum">
              <a:rPr lang="en-US" smtClean="0"/>
              <a:t>‹#›</a:t>
            </a:fld>
            <a:endParaRPr lang="en-US"/>
          </a:p>
        </p:txBody>
      </p:sp>
    </p:spTree>
    <p:extLst>
      <p:ext uri="{BB962C8B-B14F-4D97-AF65-F5344CB8AC3E}">
        <p14:creationId xmlns:p14="http://schemas.microsoft.com/office/powerpoint/2010/main" val="22506271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6D38F-14C0-ACD1-29DE-5C5C3CF84C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4C0E45-A4B8-8015-8740-00A40B05FC1D}"/>
              </a:ext>
            </a:extLst>
          </p:cNvPr>
          <p:cNvSpPr>
            <a:spLocks noGrp="1"/>
          </p:cNvSpPr>
          <p:nvPr>
            <p:ph type="dt" sz="half" idx="10"/>
          </p:nvPr>
        </p:nvSpPr>
        <p:spPr/>
        <p:txBody>
          <a:bodyPr/>
          <a:lstStyle/>
          <a:p>
            <a:fld id="{983FA678-F7E1-4487-A9CB-D6457F8187F9}" type="datetimeFigureOut">
              <a:rPr lang="en-US" smtClean="0"/>
              <a:t>3/26/2026</a:t>
            </a:fld>
            <a:endParaRPr lang="en-US"/>
          </a:p>
        </p:txBody>
      </p:sp>
      <p:sp>
        <p:nvSpPr>
          <p:cNvPr id="4" name="Footer Placeholder 3">
            <a:extLst>
              <a:ext uri="{FF2B5EF4-FFF2-40B4-BE49-F238E27FC236}">
                <a16:creationId xmlns:a16="http://schemas.microsoft.com/office/drawing/2014/main" id="{EA675C8B-5308-D5C3-6D19-C224B1D6BD9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9DEA2FC-E0F8-F930-F78B-E2C2D7806419}"/>
              </a:ext>
            </a:extLst>
          </p:cNvPr>
          <p:cNvSpPr>
            <a:spLocks noGrp="1"/>
          </p:cNvSpPr>
          <p:nvPr>
            <p:ph type="sldNum" sz="quarter" idx="12"/>
          </p:nvPr>
        </p:nvSpPr>
        <p:spPr/>
        <p:txBody>
          <a:bodyPr/>
          <a:lstStyle/>
          <a:p>
            <a:fld id="{BAC627E4-C63B-4540-A3E2-FD0493C3C84A}" type="slidenum">
              <a:rPr lang="en-US" smtClean="0"/>
              <a:t>‹#›</a:t>
            </a:fld>
            <a:endParaRPr lang="en-US"/>
          </a:p>
        </p:txBody>
      </p:sp>
    </p:spTree>
    <p:extLst>
      <p:ext uri="{BB962C8B-B14F-4D97-AF65-F5344CB8AC3E}">
        <p14:creationId xmlns:p14="http://schemas.microsoft.com/office/powerpoint/2010/main" val="14630323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B429F6-51FA-53CC-662C-7693E6E8D776}"/>
              </a:ext>
            </a:extLst>
          </p:cNvPr>
          <p:cNvSpPr>
            <a:spLocks noGrp="1"/>
          </p:cNvSpPr>
          <p:nvPr>
            <p:ph type="dt" sz="half" idx="10"/>
          </p:nvPr>
        </p:nvSpPr>
        <p:spPr/>
        <p:txBody>
          <a:bodyPr/>
          <a:lstStyle/>
          <a:p>
            <a:fld id="{983FA678-F7E1-4487-A9CB-D6457F8187F9}" type="datetimeFigureOut">
              <a:rPr lang="en-US" smtClean="0"/>
              <a:t>3/26/2026</a:t>
            </a:fld>
            <a:endParaRPr lang="en-US"/>
          </a:p>
        </p:txBody>
      </p:sp>
      <p:sp>
        <p:nvSpPr>
          <p:cNvPr id="3" name="Footer Placeholder 2">
            <a:extLst>
              <a:ext uri="{FF2B5EF4-FFF2-40B4-BE49-F238E27FC236}">
                <a16:creationId xmlns:a16="http://schemas.microsoft.com/office/drawing/2014/main" id="{DD10DDF4-7644-2768-69E6-63842D07ED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C158E1E-BE53-5537-5497-844552E0F78E}"/>
              </a:ext>
            </a:extLst>
          </p:cNvPr>
          <p:cNvSpPr>
            <a:spLocks noGrp="1"/>
          </p:cNvSpPr>
          <p:nvPr>
            <p:ph type="sldNum" sz="quarter" idx="12"/>
          </p:nvPr>
        </p:nvSpPr>
        <p:spPr/>
        <p:txBody>
          <a:bodyPr/>
          <a:lstStyle/>
          <a:p>
            <a:fld id="{BAC627E4-C63B-4540-A3E2-FD0493C3C84A}" type="slidenum">
              <a:rPr lang="en-US" smtClean="0"/>
              <a:t>‹#›</a:t>
            </a:fld>
            <a:endParaRPr lang="en-US"/>
          </a:p>
        </p:txBody>
      </p:sp>
    </p:spTree>
    <p:extLst>
      <p:ext uri="{BB962C8B-B14F-4D97-AF65-F5344CB8AC3E}">
        <p14:creationId xmlns:p14="http://schemas.microsoft.com/office/powerpoint/2010/main" val="34505281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F686E-8BCD-A437-855E-C040E76201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420F7E-5260-96F3-A988-2525489E27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DBD33D-597B-22FC-C406-ECF7F99B77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83E95B-BD56-38CB-8B32-2D60B58E2BF3}"/>
              </a:ext>
            </a:extLst>
          </p:cNvPr>
          <p:cNvSpPr>
            <a:spLocks noGrp="1"/>
          </p:cNvSpPr>
          <p:nvPr>
            <p:ph type="dt" sz="half" idx="10"/>
          </p:nvPr>
        </p:nvSpPr>
        <p:spPr/>
        <p:txBody>
          <a:bodyPr/>
          <a:lstStyle/>
          <a:p>
            <a:fld id="{983FA678-F7E1-4487-A9CB-D6457F8187F9}" type="datetimeFigureOut">
              <a:rPr lang="en-US" smtClean="0"/>
              <a:t>3/26/2026</a:t>
            </a:fld>
            <a:endParaRPr lang="en-US"/>
          </a:p>
        </p:txBody>
      </p:sp>
      <p:sp>
        <p:nvSpPr>
          <p:cNvPr id="6" name="Footer Placeholder 5">
            <a:extLst>
              <a:ext uri="{FF2B5EF4-FFF2-40B4-BE49-F238E27FC236}">
                <a16:creationId xmlns:a16="http://schemas.microsoft.com/office/drawing/2014/main" id="{3493FF3D-6C17-5E34-EA1F-7C41F28C78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2DA763-5D83-ECB4-B08A-53DB88B3EC66}"/>
              </a:ext>
            </a:extLst>
          </p:cNvPr>
          <p:cNvSpPr>
            <a:spLocks noGrp="1"/>
          </p:cNvSpPr>
          <p:nvPr>
            <p:ph type="sldNum" sz="quarter" idx="12"/>
          </p:nvPr>
        </p:nvSpPr>
        <p:spPr/>
        <p:txBody>
          <a:bodyPr/>
          <a:lstStyle/>
          <a:p>
            <a:fld id="{BAC627E4-C63B-4540-A3E2-FD0493C3C84A}" type="slidenum">
              <a:rPr lang="en-US" smtClean="0"/>
              <a:t>‹#›</a:t>
            </a:fld>
            <a:endParaRPr lang="en-US"/>
          </a:p>
        </p:txBody>
      </p:sp>
    </p:spTree>
    <p:extLst>
      <p:ext uri="{BB962C8B-B14F-4D97-AF65-F5344CB8AC3E}">
        <p14:creationId xmlns:p14="http://schemas.microsoft.com/office/powerpoint/2010/main" val="1439378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BA31-CA1B-66F4-93CA-02038FE96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DCC92F-3C86-17AE-EB84-AB941270C8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B5A0A89-15F0-0A4F-233A-8EC22C656E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98F3AF-96B9-8BFF-76F4-8EFCF6CEB20C}"/>
              </a:ext>
            </a:extLst>
          </p:cNvPr>
          <p:cNvSpPr>
            <a:spLocks noGrp="1"/>
          </p:cNvSpPr>
          <p:nvPr>
            <p:ph type="dt" sz="half" idx="10"/>
          </p:nvPr>
        </p:nvSpPr>
        <p:spPr/>
        <p:txBody>
          <a:bodyPr/>
          <a:lstStyle/>
          <a:p>
            <a:fld id="{983FA678-F7E1-4487-A9CB-D6457F8187F9}" type="datetimeFigureOut">
              <a:rPr lang="en-US" smtClean="0"/>
              <a:t>3/26/2026</a:t>
            </a:fld>
            <a:endParaRPr lang="en-US"/>
          </a:p>
        </p:txBody>
      </p:sp>
      <p:sp>
        <p:nvSpPr>
          <p:cNvPr id="6" name="Footer Placeholder 5">
            <a:extLst>
              <a:ext uri="{FF2B5EF4-FFF2-40B4-BE49-F238E27FC236}">
                <a16:creationId xmlns:a16="http://schemas.microsoft.com/office/drawing/2014/main" id="{70C618E3-EB90-49AD-849C-2D40644854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AB8EA-772F-AEA6-A78A-61CF3C92726B}"/>
              </a:ext>
            </a:extLst>
          </p:cNvPr>
          <p:cNvSpPr>
            <a:spLocks noGrp="1"/>
          </p:cNvSpPr>
          <p:nvPr>
            <p:ph type="sldNum" sz="quarter" idx="12"/>
          </p:nvPr>
        </p:nvSpPr>
        <p:spPr/>
        <p:txBody>
          <a:bodyPr/>
          <a:lstStyle/>
          <a:p>
            <a:fld id="{BAC627E4-C63B-4540-A3E2-FD0493C3C84A}" type="slidenum">
              <a:rPr lang="en-US" smtClean="0"/>
              <a:t>‹#›</a:t>
            </a:fld>
            <a:endParaRPr lang="en-US"/>
          </a:p>
        </p:txBody>
      </p:sp>
    </p:spTree>
    <p:extLst>
      <p:ext uri="{BB962C8B-B14F-4D97-AF65-F5344CB8AC3E}">
        <p14:creationId xmlns:p14="http://schemas.microsoft.com/office/powerpoint/2010/main" val="11968913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7C64C-8339-5808-D18C-D94796CE19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B5956EC-D86D-A73F-93F4-3B6FE4C01D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DCE7A8-36F3-F991-B3CB-2F67F278AEC2}"/>
              </a:ext>
            </a:extLst>
          </p:cNvPr>
          <p:cNvSpPr>
            <a:spLocks noGrp="1"/>
          </p:cNvSpPr>
          <p:nvPr>
            <p:ph type="dt" sz="half" idx="10"/>
          </p:nvPr>
        </p:nvSpPr>
        <p:spPr/>
        <p:txBody>
          <a:bodyPr/>
          <a:lstStyle/>
          <a:p>
            <a:fld id="{983FA678-F7E1-4487-A9CB-D6457F8187F9}" type="datetimeFigureOut">
              <a:rPr lang="en-US" smtClean="0"/>
              <a:t>3/26/2026</a:t>
            </a:fld>
            <a:endParaRPr lang="en-US"/>
          </a:p>
        </p:txBody>
      </p:sp>
      <p:sp>
        <p:nvSpPr>
          <p:cNvPr id="5" name="Footer Placeholder 4">
            <a:extLst>
              <a:ext uri="{FF2B5EF4-FFF2-40B4-BE49-F238E27FC236}">
                <a16:creationId xmlns:a16="http://schemas.microsoft.com/office/drawing/2014/main" id="{83E4901A-219B-64B8-6CB4-22ACCFF174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44B536-D6C3-DEF5-F066-91876F46B0C3}"/>
              </a:ext>
            </a:extLst>
          </p:cNvPr>
          <p:cNvSpPr>
            <a:spLocks noGrp="1"/>
          </p:cNvSpPr>
          <p:nvPr>
            <p:ph type="sldNum" sz="quarter" idx="12"/>
          </p:nvPr>
        </p:nvSpPr>
        <p:spPr/>
        <p:txBody>
          <a:bodyPr/>
          <a:lstStyle/>
          <a:p>
            <a:fld id="{BAC627E4-C63B-4540-A3E2-FD0493C3C84A}" type="slidenum">
              <a:rPr lang="en-US" smtClean="0"/>
              <a:t>‹#›</a:t>
            </a:fld>
            <a:endParaRPr lang="en-US"/>
          </a:p>
        </p:txBody>
      </p:sp>
    </p:spTree>
    <p:extLst>
      <p:ext uri="{BB962C8B-B14F-4D97-AF65-F5344CB8AC3E}">
        <p14:creationId xmlns:p14="http://schemas.microsoft.com/office/powerpoint/2010/main" val="40290261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5DDFE2-0236-9017-F279-51D9893C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D95BAF-6FCC-1FC0-F97D-E4777353F7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35F6BD-3B59-7969-1BB4-BB19477EFB81}"/>
              </a:ext>
            </a:extLst>
          </p:cNvPr>
          <p:cNvSpPr>
            <a:spLocks noGrp="1"/>
          </p:cNvSpPr>
          <p:nvPr>
            <p:ph type="dt" sz="half" idx="10"/>
          </p:nvPr>
        </p:nvSpPr>
        <p:spPr/>
        <p:txBody>
          <a:bodyPr/>
          <a:lstStyle/>
          <a:p>
            <a:fld id="{983FA678-F7E1-4487-A9CB-D6457F8187F9}" type="datetimeFigureOut">
              <a:rPr lang="en-US" smtClean="0"/>
              <a:t>3/26/2026</a:t>
            </a:fld>
            <a:endParaRPr lang="en-US"/>
          </a:p>
        </p:txBody>
      </p:sp>
      <p:sp>
        <p:nvSpPr>
          <p:cNvPr id="5" name="Footer Placeholder 4">
            <a:extLst>
              <a:ext uri="{FF2B5EF4-FFF2-40B4-BE49-F238E27FC236}">
                <a16:creationId xmlns:a16="http://schemas.microsoft.com/office/drawing/2014/main" id="{58528B3A-2EC9-46B9-8878-0B38B3AE11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CA6AD2-75EC-EAEB-A158-2ED1B6A2FDA3}"/>
              </a:ext>
            </a:extLst>
          </p:cNvPr>
          <p:cNvSpPr>
            <a:spLocks noGrp="1"/>
          </p:cNvSpPr>
          <p:nvPr>
            <p:ph type="sldNum" sz="quarter" idx="12"/>
          </p:nvPr>
        </p:nvSpPr>
        <p:spPr/>
        <p:txBody>
          <a:bodyPr/>
          <a:lstStyle/>
          <a:p>
            <a:fld id="{BAC627E4-C63B-4540-A3E2-FD0493C3C84A}" type="slidenum">
              <a:rPr lang="en-US" smtClean="0"/>
              <a:t>‹#›</a:t>
            </a:fld>
            <a:endParaRPr lang="en-US"/>
          </a:p>
        </p:txBody>
      </p:sp>
    </p:spTree>
    <p:extLst>
      <p:ext uri="{BB962C8B-B14F-4D97-AF65-F5344CB8AC3E}">
        <p14:creationId xmlns:p14="http://schemas.microsoft.com/office/powerpoint/2010/main" val="2894610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10.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40692" y="338672"/>
            <a:ext cx="8913109" cy="127711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1pPr>
          </a:lstStyle>
          <a:p>
            <a:fld id="{223C40CA-F305-4CD2-954D-B423492CA479}" type="datetimeFigureOut">
              <a:rPr lang="en-US" smtClean="0"/>
              <a:pPr/>
              <a:t>3/26/2026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1pPr>
          </a:lstStyle>
          <a:p>
            <a:fld id="{386BE44D-7BE8-4BA4-B72D-D1EB693EB927}" type="slidenum">
              <a:rPr lang="en-US" smtClean="0"/>
              <a:pPr/>
              <a:t>‹#›</a:t>
            </a:fld>
            <a:endParaRPr lang="en-US"/>
          </a:p>
        </p:txBody>
      </p:sp>
      <p:pic>
        <p:nvPicPr>
          <p:cNvPr id="10" name="Picture 9">
            <a:extLst>
              <a:ext uri="{FF2B5EF4-FFF2-40B4-BE49-F238E27FC236}">
                <a16:creationId xmlns:a16="http://schemas.microsoft.com/office/drawing/2014/main" id="{08660973-122E-BBFC-B196-EDB215AF373D}"/>
              </a:ext>
            </a:extLst>
          </p:cNvPr>
          <p:cNvPicPr>
            <a:picLocks noChangeAspect="1"/>
          </p:cNvPicPr>
          <p:nvPr userDrawn="1"/>
        </p:nvPicPr>
        <p:blipFill>
          <a:blip r:embed="rId18"/>
          <a:stretch>
            <a:fillRect/>
          </a:stretch>
        </p:blipFill>
        <p:spPr>
          <a:xfrm>
            <a:off x="838198" y="483796"/>
            <a:ext cx="1062179" cy="941834"/>
          </a:xfrm>
          <a:prstGeom prst="rect">
            <a:avLst/>
          </a:prstGeom>
        </p:spPr>
      </p:pic>
    </p:spTree>
    <p:extLst>
      <p:ext uri="{BB962C8B-B14F-4D97-AF65-F5344CB8AC3E}">
        <p14:creationId xmlns:p14="http://schemas.microsoft.com/office/powerpoint/2010/main" val="3982588080"/>
      </p:ext>
    </p:extLst>
  </p:cSld>
  <p:clrMap bg1="dk1" tx1="lt1" bg2="dk2" tx2="lt2" accent1="accent1" accent2="accent2" accent3="accent3" accent4="accent4" accent5="accent5" accent6="accent6" hlink="hlink" folHlink="folHlink"/>
  <p:sldLayoutIdLst>
    <p:sldLayoutId id="2147483701" r:id="rId1"/>
    <p:sldLayoutId id="2147483713" r:id="rId2"/>
    <p:sldLayoutId id="2147483704" r:id="rId3"/>
    <p:sldLayoutId id="2147483712" r:id="rId4"/>
    <p:sldLayoutId id="2147483662" r:id="rId5"/>
    <p:sldLayoutId id="2147483714" r:id="rId6"/>
    <p:sldLayoutId id="2147483707" r:id="rId7"/>
    <p:sldLayoutId id="2147483716" r:id="rId8"/>
    <p:sldLayoutId id="2147483718" r:id="rId9"/>
    <p:sldLayoutId id="2147483717" r:id="rId10"/>
    <p:sldLayoutId id="2147483715" r:id="rId11"/>
    <p:sldLayoutId id="2147483719" r:id="rId12"/>
    <p:sldLayoutId id="2147483706" r:id="rId13"/>
    <p:sldLayoutId id="2147483663" r:id="rId14"/>
    <p:sldLayoutId id="2147483702" r:id="rId15"/>
    <p:sldLayoutId id="2147483708" r:id="rId16"/>
  </p:sldLayoutIdLst>
  <p:txStyles>
    <p:titleStyle>
      <a:lvl1pPr algn="l" defTabSz="914400" rtl="0" eaLnBrk="1" latinLnBrk="0" hangingPunct="1">
        <a:lnSpc>
          <a:spcPct val="90000"/>
        </a:lnSpc>
        <a:spcBef>
          <a:spcPct val="0"/>
        </a:spcBef>
        <a:buNone/>
        <a:defRPr sz="4400" b="1" kern="1200">
          <a:solidFill>
            <a:srgbClr val="05AA91"/>
          </a:solidFill>
          <a:latin typeface="Urbanist Black" panose="020B0A04040200000203" pitchFamily="34" charset="77"/>
          <a:ea typeface="Urbanist Black" panose="020B0A04040200000203" pitchFamily="34" charset="77"/>
          <a:cs typeface="Urbanist Black" panose="020B0A04040200000203" pitchFamily="34" charset="77"/>
        </a:defRPr>
      </a:lvl1pPr>
    </p:titleStyle>
    <p:bodyStyle>
      <a:lvl1pPr marL="0" indent="0" algn="l" defTabSz="914400" rtl="0" eaLnBrk="1" latinLnBrk="0" hangingPunct="1">
        <a:lnSpc>
          <a:spcPct val="90000"/>
        </a:lnSpc>
        <a:spcBef>
          <a:spcPts val="1000"/>
        </a:spcBef>
        <a:buFontTx/>
        <a:buNone/>
        <a:defRPr sz="28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4F7A68-C96D-4A27-8F35-17C7D2D6D2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51716A6-5F30-6C7D-373D-E9B1DB5E4B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8A9FE9-D37D-F446-6097-63E64744A3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83FA678-F7E1-4487-A9CB-D6457F8187F9}" type="datetimeFigureOut">
              <a:rPr lang="en-US" smtClean="0"/>
              <a:t>3/26/2026</a:t>
            </a:fld>
            <a:endParaRPr lang="en-US"/>
          </a:p>
        </p:txBody>
      </p:sp>
      <p:sp>
        <p:nvSpPr>
          <p:cNvPr id="5" name="Footer Placeholder 4">
            <a:extLst>
              <a:ext uri="{FF2B5EF4-FFF2-40B4-BE49-F238E27FC236}">
                <a16:creationId xmlns:a16="http://schemas.microsoft.com/office/drawing/2014/main" id="{A903596B-4E54-B25B-42DE-014C4A4D3E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BBAF483-195F-AC15-3480-DADB3043AE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AC627E4-C63B-4540-A3E2-FD0493C3C84A}" type="slidenum">
              <a:rPr lang="en-US" smtClean="0"/>
              <a:t>‹#›</a:t>
            </a:fld>
            <a:endParaRPr lang="en-US"/>
          </a:p>
        </p:txBody>
      </p:sp>
      <p:pic>
        <p:nvPicPr>
          <p:cNvPr id="7" name="Picture 6" descr="Logo, icon&#10;&#10;Description automatically generated">
            <a:extLst>
              <a:ext uri="{FF2B5EF4-FFF2-40B4-BE49-F238E27FC236}">
                <a16:creationId xmlns:a16="http://schemas.microsoft.com/office/drawing/2014/main" id="{FE8C1DA8-3441-ED1B-248F-BE2060EBDE2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998199" y="5807735"/>
            <a:ext cx="854459" cy="754103"/>
          </a:xfrm>
          <a:prstGeom prst="rect">
            <a:avLst/>
          </a:prstGeom>
        </p:spPr>
      </p:pic>
    </p:spTree>
    <p:extLst>
      <p:ext uri="{BB962C8B-B14F-4D97-AF65-F5344CB8AC3E}">
        <p14:creationId xmlns:p14="http://schemas.microsoft.com/office/powerpoint/2010/main" val="30324115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D2022-380A-B197-437A-4D712F207CE0}"/>
              </a:ext>
            </a:extLst>
          </p:cNvPr>
          <p:cNvSpPr>
            <a:spLocks noGrp="1"/>
          </p:cNvSpPr>
          <p:nvPr>
            <p:ph type="ctrTitle"/>
          </p:nvPr>
        </p:nvSpPr>
        <p:spPr/>
        <p:txBody>
          <a:bodyPr/>
          <a:lstStyle/>
          <a:p>
            <a:r>
              <a:rPr lang="en-US">
                <a:latin typeface="Urbanist Black"/>
              </a:rPr>
              <a:t>Spark - FCCNs</a:t>
            </a:r>
            <a:endParaRPr lang="en-US"/>
          </a:p>
        </p:txBody>
      </p:sp>
      <p:sp>
        <p:nvSpPr>
          <p:cNvPr id="6" name="TextBox 5">
            <a:extLst>
              <a:ext uri="{FF2B5EF4-FFF2-40B4-BE49-F238E27FC236}">
                <a16:creationId xmlns:a16="http://schemas.microsoft.com/office/drawing/2014/main" id="{7A6AD1C1-E4A0-D12F-4EA8-72ABF726375C}"/>
              </a:ext>
            </a:extLst>
          </p:cNvPr>
          <p:cNvSpPr txBox="1"/>
          <p:nvPr/>
        </p:nvSpPr>
        <p:spPr>
          <a:xfrm>
            <a:off x="3610524" y="5265757"/>
            <a:ext cx="2637338"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solidFill>
                  <a:schemeClr val="bg1"/>
                </a:solidFill>
                <a:latin typeface="Urbanist" panose="020B0A04040200000203" pitchFamily="34" charset="0"/>
                <a:ea typeface="Urbanist" panose="020B0A04040200000203" pitchFamily="34" charset="0"/>
                <a:cs typeface="Urbanist" panose="020B0A04040200000203" pitchFamily="34" charset="0"/>
              </a:rPr>
              <a:t>Haleb Loul </a:t>
            </a:r>
            <a:r>
              <a:rPr lang="en-US" sz="1600">
                <a:solidFill>
                  <a:schemeClr val="bg1"/>
                </a:solidFill>
                <a:latin typeface="Urbanist" panose="020B0A04040200000203" pitchFamily="34" charset="0"/>
                <a:ea typeface="Urbanist" panose="020B0A04040200000203" pitchFamily="34" charset="0"/>
                <a:cs typeface="Urbanist" panose="020B0A04040200000203" pitchFamily="34" charset="0"/>
              </a:rPr>
              <a:t>(she/her)</a:t>
            </a:r>
          </a:p>
          <a:p>
            <a:r>
              <a:rPr lang="en-US" sz="1600">
                <a:solidFill>
                  <a:schemeClr val="bg1"/>
                </a:solidFill>
                <a:latin typeface="Urbanist" panose="020B0A04040200000203" pitchFamily="34" charset="0"/>
                <a:ea typeface="Urbanist" panose="020B0A04040200000203" pitchFamily="34" charset="0"/>
                <a:cs typeface="Urbanist" panose="020B0A04040200000203" pitchFamily="34" charset="0"/>
              </a:rPr>
              <a:t>Spark Coordinator @ DELC</a:t>
            </a:r>
          </a:p>
          <a:p>
            <a:r>
              <a:rPr lang="en-US" sz="1600">
                <a:solidFill>
                  <a:schemeClr val="bg1"/>
                </a:solidFill>
                <a:latin typeface="Urbanist" panose="020B0A04040200000203" pitchFamily="34" charset="0"/>
                <a:ea typeface="Urbanist" panose="020B0A04040200000203" pitchFamily="34" charset="0"/>
                <a:cs typeface="Urbanist" panose="020B0A04040200000203" pitchFamily="34" charset="0"/>
              </a:rPr>
              <a:t>haleb.loul@delc.oregon.gov</a:t>
            </a:r>
          </a:p>
        </p:txBody>
      </p:sp>
      <p:sp>
        <p:nvSpPr>
          <p:cNvPr id="7" name="TextBox 6">
            <a:extLst>
              <a:ext uri="{FF2B5EF4-FFF2-40B4-BE49-F238E27FC236}">
                <a16:creationId xmlns:a16="http://schemas.microsoft.com/office/drawing/2014/main" id="{DB7E6940-28FE-130C-66D0-77099097F014}"/>
              </a:ext>
            </a:extLst>
          </p:cNvPr>
          <p:cNvSpPr txBox="1"/>
          <p:nvPr/>
        </p:nvSpPr>
        <p:spPr>
          <a:xfrm>
            <a:off x="838200" y="5265757"/>
            <a:ext cx="2787312"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solidFill>
                  <a:schemeClr val="bg1"/>
                </a:solidFill>
                <a:latin typeface="Urbanist" panose="020B0A04040200000203" pitchFamily="34" charset="0"/>
                <a:ea typeface="Urbanist" panose="020B0A04040200000203" pitchFamily="34" charset="0"/>
                <a:cs typeface="Urbanist" panose="020B0A04040200000203" pitchFamily="34" charset="0"/>
              </a:rPr>
              <a:t>Ash Mickels </a:t>
            </a:r>
            <a:r>
              <a:rPr lang="en-US" sz="1600">
                <a:solidFill>
                  <a:schemeClr val="bg1"/>
                </a:solidFill>
                <a:latin typeface="Urbanist" panose="020B0A04040200000203" pitchFamily="34" charset="0"/>
                <a:ea typeface="Urbanist" panose="020B0A04040200000203" pitchFamily="34" charset="0"/>
                <a:cs typeface="Urbanist" panose="020B0A04040200000203" pitchFamily="34" charset="0"/>
              </a:rPr>
              <a:t>(they/them)</a:t>
            </a:r>
          </a:p>
          <a:p>
            <a:r>
              <a:rPr lang="en-US" sz="1600">
                <a:solidFill>
                  <a:schemeClr val="bg1"/>
                </a:solidFill>
                <a:latin typeface="Urbanist" panose="020B0A04040200000203" pitchFamily="34" charset="0"/>
                <a:ea typeface="Urbanist" panose="020B0A04040200000203" pitchFamily="34" charset="0"/>
                <a:cs typeface="Urbanist" panose="020B0A04040200000203" pitchFamily="34" charset="0"/>
              </a:rPr>
              <a:t>Spark Specialist @ DELC</a:t>
            </a:r>
          </a:p>
          <a:p>
            <a:r>
              <a:rPr lang="en-US" sz="1600">
                <a:solidFill>
                  <a:schemeClr val="bg1"/>
                </a:solidFill>
                <a:latin typeface="Urbanist" panose="020B0A04040200000203" pitchFamily="34" charset="0"/>
                <a:ea typeface="Urbanist" panose="020B0A04040200000203" pitchFamily="34" charset="0"/>
                <a:cs typeface="Urbanist" panose="020B0A04040200000203" pitchFamily="34" charset="0"/>
              </a:rPr>
              <a:t>ash.mickels@delc.oregon.gov</a:t>
            </a:r>
          </a:p>
        </p:txBody>
      </p:sp>
    </p:spTree>
    <p:extLst>
      <p:ext uri="{BB962C8B-B14F-4D97-AF65-F5344CB8AC3E}">
        <p14:creationId xmlns:p14="http://schemas.microsoft.com/office/powerpoint/2010/main" val="2841045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871AE-C93F-1C7D-ED3E-C357A4E24D6C}"/>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83109789-0867-90BB-DD68-F2204B4882F5}"/>
              </a:ext>
            </a:extLst>
          </p:cNvPr>
          <p:cNvSpPr/>
          <p:nvPr/>
        </p:nvSpPr>
        <p:spPr>
          <a:xfrm>
            <a:off x="604119" y="1999833"/>
            <a:ext cx="5956056" cy="1793035"/>
          </a:xfrm>
          <a:prstGeom prst="round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742950" lvl="1" indent="-285750">
              <a:lnSpc>
                <a:spcPts val="1950"/>
              </a:lnSpc>
              <a:buFont typeface="Arial,Sans-Serif"/>
              <a:buChar char="•"/>
            </a:pPr>
            <a:endParaRPr lang="en-US">
              <a:solidFill>
                <a:schemeClr val="bg2"/>
              </a:solidFill>
              <a:latin typeface="Urbanist Medium"/>
              <a:ea typeface="Arial"/>
              <a:cs typeface="Arial"/>
            </a:endParaRPr>
          </a:p>
          <a:p>
            <a:pPr marL="742950" lvl="1" indent="-285750">
              <a:lnSpc>
                <a:spcPts val="1950"/>
              </a:lnSpc>
              <a:buFont typeface="Arial,Sans-Serif"/>
              <a:buChar char="•"/>
            </a:pPr>
            <a:r>
              <a:rPr lang="en-US" baseline="0">
                <a:solidFill>
                  <a:schemeClr val="bg2"/>
                </a:solidFill>
                <a:latin typeface="Urbanist Medium"/>
                <a:ea typeface="Arial"/>
                <a:cs typeface="Arial"/>
              </a:rPr>
              <a:t>can receive funds associated with the QI Cycle ($500 goal payment, $250 reflection payment)</a:t>
            </a:r>
            <a:r>
              <a:rPr lang="en-US">
                <a:solidFill>
                  <a:schemeClr val="bg2"/>
                </a:solidFill>
                <a:latin typeface="Urbanist Medium"/>
                <a:ea typeface="Arial"/>
                <a:cs typeface="Arial"/>
              </a:rPr>
              <a:t>​</a:t>
            </a:r>
            <a:endParaRPr lang="en-US">
              <a:solidFill>
                <a:schemeClr val="bg2"/>
              </a:solidFill>
            </a:endParaRPr>
          </a:p>
          <a:p>
            <a:pPr lvl="1">
              <a:lnSpc>
                <a:spcPts val="1950"/>
              </a:lnSpc>
            </a:pPr>
            <a:endParaRPr lang="en-US">
              <a:solidFill>
                <a:schemeClr val="bg2"/>
              </a:solidFill>
              <a:latin typeface="Urbanist Medium"/>
              <a:ea typeface="Arial"/>
              <a:cs typeface="Arial"/>
            </a:endParaRPr>
          </a:p>
          <a:p>
            <a:pPr marL="742950" lvl="1" indent="-285750" rtl="0">
              <a:lnSpc>
                <a:spcPts val="1950"/>
              </a:lnSpc>
              <a:buFont typeface="Arial,Sans-Serif"/>
              <a:buChar char="•"/>
            </a:pPr>
            <a:r>
              <a:rPr lang="en-US" baseline="0">
                <a:solidFill>
                  <a:schemeClr val="bg2"/>
                </a:solidFill>
                <a:latin typeface="Urbanist Medium"/>
                <a:ea typeface="Arial"/>
                <a:cs typeface="Arial"/>
              </a:rPr>
              <a:t>apply for additional $5,000 as </a:t>
            </a:r>
            <a:r>
              <a:rPr lang="en-US">
                <a:solidFill>
                  <a:schemeClr val="bg2"/>
                </a:solidFill>
                <a:latin typeface="Urbanist Medium"/>
                <a:ea typeface="Arial"/>
                <a:cs typeface="Arial"/>
              </a:rPr>
              <a:t>an</a:t>
            </a:r>
            <a:r>
              <a:rPr lang="en-US" baseline="0">
                <a:solidFill>
                  <a:schemeClr val="bg2"/>
                </a:solidFill>
                <a:latin typeface="Urbanist Medium"/>
                <a:ea typeface="Arial"/>
                <a:cs typeface="Arial"/>
              </a:rPr>
              <a:t> </a:t>
            </a:r>
            <a:r>
              <a:rPr lang="en-US">
                <a:solidFill>
                  <a:schemeClr val="bg2"/>
                </a:solidFill>
                <a:latin typeface="Urbanist Medium"/>
                <a:ea typeface="Arial"/>
                <a:cs typeface="Arial"/>
              </a:rPr>
              <a:t>Increased</a:t>
            </a:r>
            <a:r>
              <a:rPr lang="en-US" baseline="0">
                <a:solidFill>
                  <a:schemeClr val="bg2"/>
                </a:solidFill>
                <a:latin typeface="Urbanist Medium"/>
                <a:ea typeface="Arial"/>
                <a:cs typeface="Arial"/>
              </a:rPr>
              <a:t> </a:t>
            </a:r>
            <a:r>
              <a:rPr lang="en-US">
                <a:solidFill>
                  <a:schemeClr val="bg2"/>
                </a:solidFill>
                <a:latin typeface="Urbanist Medium"/>
                <a:ea typeface="Arial"/>
                <a:cs typeface="Arial"/>
              </a:rPr>
              <a:t>Goal</a:t>
            </a:r>
            <a:r>
              <a:rPr lang="en-US" baseline="0">
                <a:solidFill>
                  <a:schemeClr val="bg2"/>
                </a:solidFill>
                <a:latin typeface="Urbanist Medium"/>
                <a:ea typeface="Arial"/>
                <a:cs typeface="Arial"/>
              </a:rPr>
              <a:t> </a:t>
            </a:r>
            <a:r>
              <a:rPr lang="en-US">
                <a:solidFill>
                  <a:schemeClr val="bg2"/>
                </a:solidFill>
                <a:latin typeface="Urbanist Medium"/>
                <a:ea typeface="Arial"/>
                <a:cs typeface="Arial"/>
              </a:rPr>
              <a:t>Payment</a:t>
            </a:r>
            <a:endParaRPr lang="en-US">
              <a:solidFill>
                <a:schemeClr val="bg2"/>
              </a:solidFill>
            </a:endParaRPr>
          </a:p>
        </p:txBody>
      </p:sp>
      <p:sp>
        <p:nvSpPr>
          <p:cNvPr id="2" name="Title 1">
            <a:extLst>
              <a:ext uri="{FF2B5EF4-FFF2-40B4-BE49-F238E27FC236}">
                <a16:creationId xmlns:a16="http://schemas.microsoft.com/office/drawing/2014/main" id="{8C17EC75-DF55-88AA-A6B9-14D32AA277E0}"/>
              </a:ext>
            </a:extLst>
          </p:cNvPr>
          <p:cNvSpPr>
            <a:spLocks noGrp="1"/>
          </p:cNvSpPr>
          <p:nvPr>
            <p:ph type="title"/>
          </p:nvPr>
        </p:nvSpPr>
        <p:spPr>
          <a:xfrm>
            <a:off x="320615" y="135087"/>
            <a:ext cx="10515600" cy="1325563"/>
          </a:xfrm>
        </p:spPr>
        <p:txBody>
          <a:bodyPr/>
          <a:lstStyle/>
          <a:p>
            <a:r>
              <a:rPr lang="en-US">
                <a:solidFill>
                  <a:schemeClr val="accent1"/>
                </a:solidFill>
                <a:latin typeface="Urbanist Black"/>
              </a:rPr>
              <a:t>Spark QI Cycle for FCCNs</a:t>
            </a:r>
            <a:endParaRPr lang="en-US">
              <a:solidFill>
                <a:schemeClr val="accent1"/>
              </a:solidFill>
            </a:endParaRPr>
          </a:p>
        </p:txBody>
      </p:sp>
      <p:sp>
        <p:nvSpPr>
          <p:cNvPr id="15" name="Rectangle: Rounded Corners 14">
            <a:extLst>
              <a:ext uri="{FF2B5EF4-FFF2-40B4-BE49-F238E27FC236}">
                <a16:creationId xmlns:a16="http://schemas.microsoft.com/office/drawing/2014/main" id="{7D04EF42-CCC4-9EDD-F7F2-1D0228208FE0}"/>
              </a:ext>
            </a:extLst>
          </p:cNvPr>
          <p:cNvSpPr/>
          <p:nvPr/>
        </p:nvSpPr>
        <p:spPr>
          <a:xfrm>
            <a:off x="199430" y="1456132"/>
            <a:ext cx="5239343" cy="814984"/>
          </a:xfrm>
          <a:prstGeom prst="round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50000"/>
              </a:lnSpc>
            </a:pPr>
            <a:r>
              <a:rPr lang="en-US">
                <a:solidFill>
                  <a:schemeClr val="bg2"/>
                </a:solidFill>
                <a:latin typeface="Urbanist Medium"/>
                <a:ea typeface="Calibri"/>
                <a:cs typeface="Calibri"/>
              </a:rPr>
              <a:t>If nework participants are eligble for Spark they:</a:t>
            </a:r>
            <a:endParaRPr lang="en-US">
              <a:solidFill>
                <a:schemeClr val="bg2"/>
              </a:solidFill>
              <a:ea typeface="Calibri"/>
              <a:cs typeface="Calibri"/>
            </a:endParaRPr>
          </a:p>
        </p:txBody>
      </p:sp>
      <p:sp>
        <p:nvSpPr>
          <p:cNvPr id="14" name="Rectangle: Rounded Corners 13">
            <a:extLst>
              <a:ext uri="{FF2B5EF4-FFF2-40B4-BE49-F238E27FC236}">
                <a16:creationId xmlns:a16="http://schemas.microsoft.com/office/drawing/2014/main" id="{E6AE86A6-C7A5-90A0-B296-4A4500835FA2}"/>
              </a:ext>
            </a:extLst>
          </p:cNvPr>
          <p:cNvSpPr/>
          <p:nvPr/>
        </p:nvSpPr>
        <p:spPr>
          <a:xfrm>
            <a:off x="697572" y="4748828"/>
            <a:ext cx="5963244" cy="1318583"/>
          </a:xfrm>
          <a:prstGeom prst="roundRect">
            <a:avLst/>
          </a:prstGeom>
          <a:solidFill>
            <a:schemeClr val="accent2">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742950" lvl="1" indent="-285750">
              <a:buFont typeface="Arial"/>
              <a:buChar char="•"/>
            </a:pPr>
            <a:r>
              <a:rPr lang="en-US">
                <a:solidFill>
                  <a:schemeClr val="bg2"/>
                </a:solidFill>
                <a:latin typeface="Urbanist Medium"/>
                <a:ea typeface="+mn-lt"/>
                <a:cs typeface="+mn-lt"/>
              </a:rPr>
              <a:t>will still receive funds associated with QI Cycle ($500 goal payment, $250 reflection payment)</a:t>
            </a:r>
            <a:endParaRPr lang="en-US">
              <a:solidFill>
                <a:schemeClr val="bg2"/>
              </a:solidFill>
              <a:latin typeface="Urbanist Medium"/>
              <a:ea typeface="Calibri"/>
              <a:cs typeface="Calibri"/>
            </a:endParaRPr>
          </a:p>
        </p:txBody>
      </p:sp>
      <p:sp>
        <p:nvSpPr>
          <p:cNvPr id="16" name="Rectangle: Rounded Corners 15">
            <a:extLst>
              <a:ext uri="{FF2B5EF4-FFF2-40B4-BE49-F238E27FC236}">
                <a16:creationId xmlns:a16="http://schemas.microsoft.com/office/drawing/2014/main" id="{241326B9-3455-EE44-7DF1-8F6684C8F0C0}"/>
              </a:ext>
            </a:extLst>
          </p:cNvPr>
          <p:cNvSpPr/>
          <p:nvPr/>
        </p:nvSpPr>
        <p:spPr>
          <a:xfrm>
            <a:off x="199430" y="4146944"/>
            <a:ext cx="5239343" cy="814984"/>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50000"/>
              </a:lnSpc>
            </a:pPr>
            <a:r>
              <a:rPr lang="en-US">
                <a:solidFill>
                  <a:schemeClr val="bg2"/>
                </a:solidFill>
                <a:latin typeface="Urbanist Medium"/>
                <a:ea typeface="+mn-lt"/>
                <a:cs typeface="+mn-lt"/>
              </a:rPr>
              <a:t>If not eligble or not wanting to join Spark they:</a:t>
            </a:r>
          </a:p>
        </p:txBody>
      </p:sp>
      <p:sp>
        <p:nvSpPr>
          <p:cNvPr id="3" name="Rectangle: Top Corners Rounded 2">
            <a:extLst>
              <a:ext uri="{FF2B5EF4-FFF2-40B4-BE49-F238E27FC236}">
                <a16:creationId xmlns:a16="http://schemas.microsoft.com/office/drawing/2014/main" id="{5CCA641D-8358-0FA4-79F9-AF29AB88E121}"/>
              </a:ext>
            </a:extLst>
          </p:cNvPr>
          <p:cNvSpPr/>
          <p:nvPr/>
        </p:nvSpPr>
        <p:spPr>
          <a:xfrm>
            <a:off x="11884190" y="3007"/>
            <a:ext cx="374985" cy="6860006"/>
          </a:xfrm>
          <a:prstGeom prst="round2Same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8136CEE6-2AC6-A873-91F1-78C40F114A03}"/>
              </a:ext>
            </a:extLst>
          </p:cNvPr>
          <p:cNvSpPr/>
          <p:nvPr/>
        </p:nvSpPr>
        <p:spPr>
          <a:xfrm>
            <a:off x="7500096" y="1651747"/>
            <a:ext cx="3640791" cy="3560108"/>
          </a:xfrm>
          <a:prstGeom prst="ellips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t>Available now.</a:t>
            </a:r>
          </a:p>
          <a:p>
            <a:pPr algn="ctr"/>
            <a:r>
              <a:rPr lang="en-US" sz="2400" b="1"/>
              <a:t>Only option starting July 1st, 2026</a:t>
            </a:r>
          </a:p>
        </p:txBody>
      </p:sp>
    </p:spTree>
    <p:extLst>
      <p:ext uri="{BB962C8B-B14F-4D97-AF65-F5344CB8AC3E}">
        <p14:creationId xmlns:p14="http://schemas.microsoft.com/office/powerpoint/2010/main" val="3060081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1F792D-884A-A667-D86C-74B137087D75}"/>
              </a:ext>
            </a:extLst>
          </p:cNvPr>
          <p:cNvPicPr>
            <a:picLocks noChangeAspect="1"/>
          </p:cNvPicPr>
          <p:nvPr/>
        </p:nvPicPr>
        <p:blipFill>
          <a:blip r:embed="rId2"/>
          <a:stretch>
            <a:fillRect/>
          </a:stretch>
        </p:blipFill>
        <p:spPr>
          <a:xfrm>
            <a:off x="481618" y="1380857"/>
            <a:ext cx="9278454" cy="4944783"/>
          </a:xfrm>
          <a:prstGeom prst="rect">
            <a:avLst/>
          </a:prstGeom>
        </p:spPr>
      </p:pic>
      <p:pic>
        <p:nvPicPr>
          <p:cNvPr id="4" name="Picture 3">
            <a:extLst>
              <a:ext uri="{FF2B5EF4-FFF2-40B4-BE49-F238E27FC236}">
                <a16:creationId xmlns:a16="http://schemas.microsoft.com/office/drawing/2014/main" id="{801B250E-24E7-A1B0-6F23-86C2BC0F72BD}"/>
              </a:ext>
            </a:extLst>
          </p:cNvPr>
          <p:cNvPicPr>
            <a:picLocks noChangeAspect="1"/>
          </p:cNvPicPr>
          <p:nvPr/>
        </p:nvPicPr>
        <p:blipFill>
          <a:blip r:embed="rId3"/>
          <a:stretch>
            <a:fillRect/>
          </a:stretch>
        </p:blipFill>
        <p:spPr>
          <a:xfrm>
            <a:off x="-230641" y="-138112"/>
            <a:ext cx="4293054" cy="1049111"/>
          </a:xfrm>
          <a:prstGeom prst="rect">
            <a:avLst/>
          </a:prstGeom>
        </p:spPr>
      </p:pic>
      <p:sp>
        <p:nvSpPr>
          <p:cNvPr id="5" name="TextBox 4">
            <a:extLst>
              <a:ext uri="{FF2B5EF4-FFF2-40B4-BE49-F238E27FC236}">
                <a16:creationId xmlns:a16="http://schemas.microsoft.com/office/drawing/2014/main" id="{D33CF569-3278-614B-BE24-6DC3CCD02CFA}"/>
              </a:ext>
            </a:extLst>
          </p:cNvPr>
          <p:cNvSpPr txBox="1"/>
          <p:nvPr/>
        </p:nvSpPr>
        <p:spPr>
          <a:xfrm>
            <a:off x="6964327" y="5113976"/>
            <a:ext cx="163449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2800" b="1">
                <a:solidFill>
                  <a:schemeClr val="accent5"/>
                </a:solidFill>
                <a:latin typeface="Urbanist Medium"/>
                <a:ea typeface="Calibri"/>
                <a:cs typeface="Calibri"/>
              </a:rPr>
              <a:t>$500</a:t>
            </a:r>
            <a:endParaRPr lang="en-US" sz="2800" b="1">
              <a:solidFill>
                <a:schemeClr val="accent5"/>
              </a:solidFill>
              <a:latin typeface="Urbanist Medium"/>
            </a:endParaRPr>
          </a:p>
        </p:txBody>
      </p:sp>
      <p:sp>
        <p:nvSpPr>
          <p:cNvPr id="6" name="TextBox 5">
            <a:extLst>
              <a:ext uri="{FF2B5EF4-FFF2-40B4-BE49-F238E27FC236}">
                <a16:creationId xmlns:a16="http://schemas.microsoft.com/office/drawing/2014/main" id="{E21F01B7-736E-2EA3-EE84-29AB74551C6A}"/>
              </a:ext>
            </a:extLst>
          </p:cNvPr>
          <p:cNvSpPr txBox="1"/>
          <p:nvPr/>
        </p:nvSpPr>
        <p:spPr>
          <a:xfrm>
            <a:off x="1022786" y="1963002"/>
            <a:ext cx="163449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accent5"/>
                </a:solidFill>
                <a:latin typeface="Urbanist Medium"/>
                <a:ea typeface="Calibri"/>
                <a:cs typeface="Calibri"/>
              </a:rPr>
              <a:t>$250</a:t>
            </a:r>
            <a:endParaRPr lang="en-US" sz="2800" b="1">
              <a:solidFill>
                <a:schemeClr val="accent5"/>
              </a:solidFill>
              <a:latin typeface="Urbanist Medium"/>
            </a:endParaRPr>
          </a:p>
        </p:txBody>
      </p:sp>
      <p:cxnSp>
        <p:nvCxnSpPr>
          <p:cNvPr id="8" name="Connector: Elbow 7">
            <a:extLst>
              <a:ext uri="{FF2B5EF4-FFF2-40B4-BE49-F238E27FC236}">
                <a16:creationId xmlns:a16="http://schemas.microsoft.com/office/drawing/2014/main" id="{273B3A3A-2D95-1485-3851-B3727AB97480}"/>
              </a:ext>
            </a:extLst>
          </p:cNvPr>
          <p:cNvCxnSpPr/>
          <p:nvPr/>
        </p:nvCxnSpPr>
        <p:spPr>
          <a:xfrm flipV="1">
            <a:off x="8599273" y="1541506"/>
            <a:ext cx="1385501" cy="3110297"/>
          </a:xfrm>
          <a:prstGeom prst="bentConnector3">
            <a:avLst/>
          </a:prstGeom>
          <a:ln w="28575">
            <a:solidFill>
              <a:schemeClr val="bg1"/>
            </a:solidFill>
            <a:prstDash val="sysDot"/>
            <a:headEnd type="arrow"/>
            <a:tailEnd type="non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110EA5E-0596-6913-72FD-63F4B4A4A8C7}"/>
              </a:ext>
            </a:extLst>
          </p:cNvPr>
          <p:cNvSpPr txBox="1"/>
          <p:nvPr/>
        </p:nvSpPr>
        <p:spPr>
          <a:xfrm>
            <a:off x="9993525" y="1377779"/>
            <a:ext cx="1394770"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chemeClr val="bg1"/>
                </a:solidFill>
                <a:latin typeface="Urbanist Medium"/>
                <a:ea typeface="Calibri"/>
                <a:cs typeface="Calibri"/>
              </a:rPr>
              <a:t>Spark programs can apply for an additional</a:t>
            </a:r>
            <a:r>
              <a:rPr lang="en-US">
                <a:solidFill>
                  <a:schemeClr val="bg1"/>
                </a:solidFill>
                <a:latin typeface="Urbanist Medium"/>
                <a:ea typeface="Calibri"/>
                <a:cs typeface="Calibri"/>
              </a:rPr>
              <a:t> </a:t>
            </a:r>
            <a:r>
              <a:rPr lang="en-US" sz="2800" b="1">
                <a:solidFill>
                  <a:schemeClr val="bg1"/>
                </a:solidFill>
                <a:latin typeface="Urbanist Medium"/>
                <a:ea typeface="Calibri"/>
                <a:cs typeface="Calibri"/>
              </a:rPr>
              <a:t>$5000</a:t>
            </a:r>
          </a:p>
        </p:txBody>
      </p:sp>
      <p:sp>
        <p:nvSpPr>
          <p:cNvPr id="11" name="Rectangle 10">
            <a:extLst>
              <a:ext uri="{FF2B5EF4-FFF2-40B4-BE49-F238E27FC236}">
                <a16:creationId xmlns:a16="http://schemas.microsoft.com/office/drawing/2014/main" id="{6BBE1305-F3D0-EFF3-B108-D846DDA2070F}"/>
              </a:ext>
            </a:extLst>
          </p:cNvPr>
          <p:cNvSpPr/>
          <p:nvPr/>
        </p:nvSpPr>
        <p:spPr>
          <a:xfrm>
            <a:off x="6864178" y="5793774"/>
            <a:ext cx="3007325" cy="611659"/>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3312482-D1E3-A3BA-2EF7-A75A0020102B}"/>
              </a:ext>
            </a:extLst>
          </p:cNvPr>
          <p:cNvSpPr txBox="1"/>
          <p:nvPr/>
        </p:nvSpPr>
        <p:spPr>
          <a:xfrm>
            <a:off x="7838817" y="6096001"/>
            <a:ext cx="4054560" cy="400110"/>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2000">
                <a:solidFill>
                  <a:schemeClr val="accent2"/>
                </a:solidFill>
                <a:latin typeface="Urbanist Medium"/>
                <a:ea typeface="Calibri"/>
                <a:cs typeface="Calibri"/>
              </a:rPr>
              <a:t>* For eligible providers &amp; programs</a:t>
            </a:r>
          </a:p>
        </p:txBody>
      </p:sp>
    </p:spTree>
    <p:extLst>
      <p:ext uri="{BB962C8B-B14F-4D97-AF65-F5344CB8AC3E}">
        <p14:creationId xmlns:p14="http://schemas.microsoft.com/office/powerpoint/2010/main" val="1057527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96B5D-DD7C-7972-2D25-AB1C393744CF}"/>
              </a:ext>
            </a:extLst>
          </p:cNvPr>
          <p:cNvSpPr>
            <a:spLocks noGrp="1"/>
          </p:cNvSpPr>
          <p:nvPr>
            <p:ph type="title"/>
          </p:nvPr>
        </p:nvSpPr>
        <p:spPr/>
        <p:txBody>
          <a:bodyPr/>
          <a:lstStyle/>
          <a:p>
            <a:r>
              <a:rPr lang="en-US">
                <a:latin typeface="Urbanist Black"/>
              </a:rPr>
              <a:t>PAUSE</a:t>
            </a:r>
            <a:endParaRPr lang="en-US"/>
          </a:p>
        </p:txBody>
      </p:sp>
      <p:sp>
        <p:nvSpPr>
          <p:cNvPr id="3" name="Content Placeholder 2">
            <a:extLst>
              <a:ext uri="{FF2B5EF4-FFF2-40B4-BE49-F238E27FC236}">
                <a16:creationId xmlns:a16="http://schemas.microsoft.com/office/drawing/2014/main" id="{1B80C643-3C6A-0363-5681-742F516F7181}"/>
              </a:ext>
            </a:extLst>
          </p:cNvPr>
          <p:cNvSpPr>
            <a:spLocks noGrp="1"/>
          </p:cNvSpPr>
          <p:nvPr>
            <p:ph idx="1"/>
          </p:nvPr>
        </p:nvSpPr>
        <p:spPr>
          <a:xfrm>
            <a:off x="838200" y="1753544"/>
            <a:ext cx="5789141" cy="4423419"/>
          </a:xfrm>
        </p:spPr>
        <p:txBody>
          <a:bodyPr vert="horz" lIns="91440" tIns="45720" rIns="91440" bIns="45720" rtlCol="0" anchor="t">
            <a:normAutofit/>
          </a:bodyPr>
          <a:lstStyle/>
          <a:p>
            <a:pPr marL="514350" indent="-514350">
              <a:buAutoNum type="arabicPeriod"/>
            </a:pPr>
            <a:r>
              <a:rPr lang="en-US" sz="3200">
                <a:latin typeface="Urbanist Medium"/>
              </a:rPr>
              <a:t>Take a brief pause</a:t>
            </a:r>
            <a:endParaRPr lang="en-US" sz="3200"/>
          </a:p>
          <a:p>
            <a:pPr marL="514350" indent="-514350">
              <a:buAutoNum type="arabicPeriod"/>
            </a:pPr>
            <a:r>
              <a:rPr lang="en-US" sz="3200">
                <a:latin typeface="Urbanist Medium"/>
              </a:rPr>
              <a:t>Reflect on what was presented</a:t>
            </a:r>
            <a:endParaRPr lang="en-US" sz="3200"/>
          </a:p>
          <a:p>
            <a:pPr marL="514350" indent="-514350">
              <a:buAutoNum type="arabicPeriod"/>
            </a:pPr>
            <a:r>
              <a:rPr lang="en-US" sz="3200">
                <a:latin typeface="Urbanist Medium"/>
              </a:rPr>
              <a:t>Write down any questions you have and/or add them to the chat</a:t>
            </a:r>
            <a:endParaRPr lang="en-US" sz="3200"/>
          </a:p>
        </p:txBody>
      </p:sp>
      <p:sp>
        <p:nvSpPr>
          <p:cNvPr id="4" name="Rectangle: Rounded Corners 3">
            <a:extLst>
              <a:ext uri="{FF2B5EF4-FFF2-40B4-BE49-F238E27FC236}">
                <a16:creationId xmlns:a16="http://schemas.microsoft.com/office/drawing/2014/main" id="{29317845-50BE-20E9-B8DF-F88E1BDF7194}"/>
              </a:ext>
            </a:extLst>
          </p:cNvPr>
          <p:cNvSpPr/>
          <p:nvPr/>
        </p:nvSpPr>
        <p:spPr>
          <a:xfrm>
            <a:off x="7578297" y="1820047"/>
            <a:ext cx="3617439" cy="321121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b="1">
                <a:latin typeface="Urbanist Medium"/>
                <a:ea typeface="Calibri"/>
                <a:cs typeface="Calibri"/>
              </a:rPr>
              <a:t>Any Questions About:</a:t>
            </a:r>
          </a:p>
          <a:p>
            <a:pPr marL="285750" indent="-285750" algn="ctr">
              <a:buFont typeface="Arial"/>
              <a:buChar char="•"/>
            </a:pPr>
            <a:r>
              <a:rPr lang="en-US" sz="2400">
                <a:latin typeface="Urbanist Medium"/>
                <a:ea typeface="Calibri"/>
                <a:cs typeface="Calibri"/>
              </a:rPr>
              <a:t>What happens after June 30, 2026?</a:t>
            </a:r>
          </a:p>
          <a:p>
            <a:pPr marL="285750" indent="-285750" algn="ctr">
              <a:buFont typeface="Arial"/>
              <a:buChar char="•"/>
            </a:pPr>
            <a:r>
              <a:rPr lang="en-US" sz="2400">
                <a:latin typeface="Urbanist Medium"/>
                <a:ea typeface="Calibri"/>
                <a:cs typeface="Calibri"/>
              </a:rPr>
              <a:t>QI Cycle Funds?</a:t>
            </a:r>
          </a:p>
          <a:p>
            <a:pPr marL="285750" indent="-285750" algn="ctr">
              <a:buFont typeface="Arial"/>
              <a:buChar char="•"/>
            </a:pPr>
            <a:r>
              <a:rPr lang="en-US" sz="2400">
                <a:latin typeface="Urbanist Medium"/>
                <a:ea typeface="Calibri"/>
                <a:cs typeface="Calibri"/>
              </a:rPr>
              <a:t>Increased Goal Payments?</a:t>
            </a:r>
          </a:p>
        </p:txBody>
      </p:sp>
    </p:spTree>
    <p:extLst>
      <p:ext uri="{BB962C8B-B14F-4D97-AF65-F5344CB8AC3E}">
        <p14:creationId xmlns:p14="http://schemas.microsoft.com/office/powerpoint/2010/main" val="2318640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F1F3B-14CF-AB4D-CCF7-77EBEF7B1F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393799-EACD-FA5C-152E-1114E190F5B0}"/>
              </a:ext>
            </a:extLst>
          </p:cNvPr>
          <p:cNvSpPr>
            <a:spLocks noGrp="1"/>
          </p:cNvSpPr>
          <p:nvPr>
            <p:ph type="title"/>
          </p:nvPr>
        </p:nvSpPr>
        <p:spPr/>
        <p:txBody>
          <a:bodyPr/>
          <a:lstStyle/>
          <a:p>
            <a:r>
              <a:rPr lang="en-US">
                <a:solidFill>
                  <a:schemeClr val="accent5"/>
                </a:solidFill>
                <a:latin typeface="Urbanist Black"/>
              </a:rPr>
              <a:t>FCCN Participation Payments</a:t>
            </a:r>
            <a:endParaRPr lang="en-US">
              <a:solidFill>
                <a:schemeClr val="accent5"/>
              </a:solidFill>
            </a:endParaRPr>
          </a:p>
        </p:txBody>
      </p:sp>
      <p:sp>
        <p:nvSpPr>
          <p:cNvPr id="5" name="Rectangle: Rounded Corners 4">
            <a:extLst>
              <a:ext uri="{FF2B5EF4-FFF2-40B4-BE49-F238E27FC236}">
                <a16:creationId xmlns:a16="http://schemas.microsoft.com/office/drawing/2014/main" id="{4D4FA035-C6E2-22FA-8581-EBC06F249C3E}"/>
              </a:ext>
            </a:extLst>
          </p:cNvPr>
          <p:cNvSpPr/>
          <p:nvPr/>
        </p:nvSpPr>
        <p:spPr>
          <a:xfrm>
            <a:off x="5087909" y="2165910"/>
            <a:ext cx="5956056" cy="1793035"/>
          </a:xfrm>
          <a:prstGeom prst="round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742950" lvl="1" indent="-285750">
              <a:lnSpc>
                <a:spcPts val="1950"/>
              </a:lnSpc>
              <a:buFont typeface="Arial,Sans-Serif"/>
              <a:buChar char="•"/>
            </a:pPr>
            <a:endParaRPr lang="en-US">
              <a:solidFill>
                <a:schemeClr val="tx1"/>
              </a:solidFill>
              <a:latin typeface="Urbanist Medium"/>
              <a:ea typeface="Arial"/>
              <a:cs typeface="Arial"/>
            </a:endParaRPr>
          </a:p>
          <a:p>
            <a:pPr marL="742950" lvl="1" indent="-285750">
              <a:lnSpc>
                <a:spcPts val="1950"/>
              </a:lnSpc>
              <a:buFont typeface="Arial,Sans-Serif"/>
              <a:buChar char="•"/>
            </a:pPr>
            <a:r>
              <a:rPr lang="en-US">
                <a:solidFill>
                  <a:schemeClr val="tx1"/>
                </a:solidFill>
                <a:latin typeface="Urbanist Medium"/>
                <a:cs typeface="Arial"/>
              </a:rPr>
              <a:t>$1,250 for small programs (0-20)</a:t>
            </a:r>
          </a:p>
          <a:p>
            <a:pPr marL="742950" lvl="1" indent="-285750">
              <a:lnSpc>
                <a:spcPts val="1950"/>
              </a:lnSpc>
              <a:buFont typeface="Arial,Sans-Serif"/>
              <a:buChar char="•"/>
            </a:pPr>
            <a:r>
              <a:rPr lang="en-US">
                <a:solidFill>
                  <a:schemeClr val="tx1"/>
                </a:solidFill>
                <a:latin typeface="Urbanist Medium"/>
                <a:ea typeface="Arial"/>
                <a:cs typeface="Arial"/>
              </a:rPr>
              <a:t>$1,500 for medium programs (21-49)</a:t>
            </a:r>
          </a:p>
          <a:p>
            <a:pPr marL="742950" lvl="1" indent="-285750">
              <a:lnSpc>
                <a:spcPts val="1950"/>
              </a:lnSpc>
              <a:buFont typeface="Arial,Sans-Serif"/>
              <a:buChar char="•"/>
            </a:pPr>
            <a:r>
              <a:rPr lang="en-US">
                <a:solidFill>
                  <a:schemeClr val="tx1"/>
                </a:solidFill>
                <a:latin typeface="Urbanist Medium"/>
                <a:cs typeface="Arial"/>
              </a:rPr>
              <a:t>$1,750 for large programs (50+)</a:t>
            </a:r>
          </a:p>
          <a:p>
            <a:pPr marL="742950" lvl="1" indent="-285750">
              <a:lnSpc>
                <a:spcPts val="1950"/>
              </a:lnSpc>
              <a:buFont typeface="Arial,Sans-Serif"/>
              <a:buChar char="•"/>
            </a:pPr>
            <a:r>
              <a:rPr lang="en-US">
                <a:solidFill>
                  <a:schemeClr val="tx1"/>
                </a:solidFill>
                <a:latin typeface="Urbanist Medium"/>
                <a:cs typeface="Arial"/>
              </a:rPr>
              <a:t>Limited to 1-2 payments per program lifetime</a:t>
            </a:r>
          </a:p>
        </p:txBody>
      </p:sp>
      <p:sp>
        <p:nvSpPr>
          <p:cNvPr id="7" name="Rectangle: Rounded Corners 6">
            <a:extLst>
              <a:ext uri="{FF2B5EF4-FFF2-40B4-BE49-F238E27FC236}">
                <a16:creationId xmlns:a16="http://schemas.microsoft.com/office/drawing/2014/main" id="{2E9CC18D-4450-EEB7-FFD3-ED67BB5C14FF}"/>
              </a:ext>
            </a:extLst>
          </p:cNvPr>
          <p:cNvSpPr/>
          <p:nvPr/>
        </p:nvSpPr>
        <p:spPr>
          <a:xfrm>
            <a:off x="3876397" y="1689444"/>
            <a:ext cx="6774548" cy="758954"/>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50000"/>
              </a:lnSpc>
            </a:pPr>
            <a:r>
              <a:rPr lang="en-US">
                <a:solidFill>
                  <a:schemeClr val="tx1"/>
                </a:solidFill>
                <a:latin typeface="Urbanist Medium"/>
                <a:ea typeface="Calibri"/>
                <a:cs typeface="Calibri"/>
              </a:rPr>
              <a:t>Networks that started betweenJuly 1, 2023 and June 30th 2026:</a:t>
            </a:r>
            <a:endParaRPr lang="en-US">
              <a:solidFill>
                <a:schemeClr val="tx1"/>
              </a:solidFill>
              <a:ea typeface="Calibri"/>
              <a:cs typeface="Calibri"/>
            </a:endParaRPr>
          </a:p>
        </p:txBody>
      </p:sp>
      <p:sp>
        <p:nvSpPr>
          <p:cNvPr id="9" name="Rectangle: Rounded Corners 8">
            <a:extLst>
              <a:ext uri="{FF2B5EF4-FFF2-40B4-BE49-F238E27FC236}">
                <a16:creationId xmlns:a16="http://schemas.microsoft.com/office/drawing/2014/main" id="{77781842-9803-378F-0BBC-6B99676C8A0E}"/>
              </a:ext>
            </a:extLst>
          </p:cNvPr>
          <p:cNvSpPr/>
          <p:nvPr/>
        </p:nvSpPr>
        <p:spPr>
          <a:xfrm>
            <a:off x="5087577" y="4825257"/>
            <a:ext cx="5963244" cy="1318583"/>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742950" lvl="1" indent="-285750">
              <a:buFont typeface="Arial"/>
              <a:buChar char="•"/>
            </a:pPr>
            <a:r>
              <a:rPr lang="en-US">
                <a:solidFill>
                  <a:schemeClr val="tx1"/>
                </a:solidFill>
                <a:latin typeface="Urbanist Medium"/>
                <a:ea typeface="+mn-lt"/>
                <a:cs typeface="+mn-lt"/>
              </a:rPr>
              <a:t>QI Cycle Funds + FCCN Participation Payments</a:t>
            </a:r>
            <a:endParaRPr lang="en-US">
              <a:solidFill>
                <a:schemeClr val="tx1"/>
              </a:solidFill>
            </a:endParaRPr>
          </a:p>
          <a:p>
            <a:pPr marL="742950" lvl="1" indent="-285750">
              <a:buFont typeface="Arial"/>
              <a:buChar char="•"/>
            </a:pPr>
            <a:r>
              <a:rPr lang="en-US">
                <a:solidFill>
                  <a:schemeClr val="tx1"/>
                </a:solidFill>
                <a:latin typeface="Urbanist Medium"/>
                <a:ea typeface="Calibri"/>
                <a:cs typeface="Calibri"/>
              </a:rPr>
              <a:t>Available while funds last, may need to reassess</a:t>
            </a:r>
          </a:p>
        </p:txBody>
      </p:sp>
      <p:sp>
        <p:nvSpPr>
          <p:cNvPr id="11" name="Rectangle: Rounded Corners 10">
            <a:extLst>
              <a:ext uri="{FF2B5EF4-FFF2-40B4-BE49-F238E27FC236}">
                <a16:creationId xmlns:a16="http://schemas.microsoft.com/office/drawing/2014/main" id="{90541EDD-0897-DE95-7FDE-E5CA4FB215EC}"/>
              </a:ext>
            </a:extLst>
          </p:cNvPr>
          <p:cNvSpPr/>
          <p:nvPr/>
        </p:nvSpPr>
        <p:spPr>
          <a:xfrm>
            <a:off x="4302220" y="4324227"/>
            <a:ext cx="6169431" cy="758955"/>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50000"/>
              </a:lnSpc>
            </a:pPr>
            <a:r>
              <a:rPr lang="en-US">
                <a:solidFill>
                  <a:schemeClr val="tx1"/>
                </a:solidFill>
                <a:latin typeface="Urbanist Medium"/>
                <a:ea typeface="+mn-lt"/>
                <a:cs typeface="+mn-lt"/>
              </a:rPr>
              <a:t>Can be combined or "stacked" with other funding opportunities</a:t>
            </a:r>
          </a:p>
        </p:txBody>
      </p:sp>
      <p:sp>
        <p:nvSpPr>
          <p:cNvPr id="8" name="Rectangle: Top Corners Rounded 7">
            <a:extLst>
              <a:ext uri="{FF2B5EF4-FFF2-40B4-BE49-F238E27FC236}">
                <a16:creationId xmlns:a16="http://schemas.microsoft.com/office/drawing/2014/main" id="{B2337B28-0FD5-80D1-EE57-6F3CAA031678}"/>
              </a:ext>
            </a:extLst>
          </p:cNvPr>
          <p:cNvSpPr/>
          <p:nvPr/>
        </p:nvSpPr>
        <p:spPr>
          <a:xfrm>
            <a:off x="-83118" y="-6762"/>
            <a:ext cx="374985" cy="6860006"/>
          </a:xfrm>
          <a:prstGeom prst="round2Same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0C9609E-DA80-F114-7286-79DE98F372BA}"/>
              </a:ext>
            </a:extLst>
          </p:cNvPr>
          <p:cNvSpPr/>
          <p:nvPr/>
        </p:nvSpPr>
        <p:spPr>
          <a:xfrm>
            <a:off x="642096" y="2312894"/>
            <a:ext cx="3080497" cy="2921373"/>
          </a:xfrm>
          <a:prstGeom prst="ellips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rgbClr val="010000"/>
                </a:solidFill>
              </a:rPr>
              <a:t>Retiring</a:t>
            </a:r>
          </a:p>
        </p:txBody>
      </p:sp>
    </p:spTree>
    <p:extLst>
      <p:ext uri="{BB962C8B-B14F-4D97-AF65-F5344CB8AC3E}">
        <p14:creationId xmlns:p14="http://schemas.microsoft.com/office/powerpoint/2010/main" val="2858496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DDEE3-85D1-6D63-4564-4F9DFA3BE9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81D59E-A891-DF0C-F64C-E1E95719AD20}"/>
              </a:ext>
            </a:extLst>
          </p:cNvPr>
          <p:cNvSpPr>
            <a:spLocks noGrp="1"/>
          </p:cNvSpPr>
          <p:nvPr>
            <p:ph type="title"/>
          </p:nvPr>
        </p:nvSpPr>
        <p:spPr/>
        <p:txBody>
          <a:bodyPr/>
          <a:lstStyle/>
          <a:p>
            <a:r>
              <a:rPr lang="en-US">
                <a:latin typeface="Urbanist Black"/>
              </a:rPr>
              <a:t>PAUSE</a:t>
            </a:r>
            <a:endParaRPr lang="en-US"/>
          </a:p>
        </p:txBody>
      </p:sp>
      <p:sp>
        <p:nvSpPr>
          <p:cNvPr id="3" name="Content Placeholder 2">
            <a:extLst>
              <a:ext uri="{FF2B5EF4-FFF2-40B4-BE49-F238E27FC236}">
                <a16:creationId xmlns:a16="http://schemas.microsoft.com/office/drawing/2014/main" id="{702E41E4-710F-7E01-5B46-CF18996BCE23}"/>
              </a:ext>
            </a:extLst>
          </p:cNvPr>
          <p:cNvSpPr>
            <a:spLocks noGrp="1"/>
          </p:cNvSpPr>
          <p:nvPr>
            <p:ph idx="1"/>
          </p:nvPr>
        </p:nvSpPr>
        <p:spPr>
          <a:xfrm>
            <a:off x="838200" y="1753544"/>
            <a:ext cx="5789141" cy="4423419"/>
          </a:xfrm>
        </p:spPr>
        <p:txBody>
          <a:bodyPr vert="horz" lIns="91440" tIns="45720" rIns="91440" bIns="45720" rtlCol="0" anchor="t">
            <a:normAutofit/>
          </a:bodyPr>
          <a:lstStyle/>
          <a:p>
            <a:pPr marL="514350" indent="-514350">
              <a:buAutoNum type="arabicPeriod"/>
            </a:pPr>
            <a:r>
              <a:rPr lang="en-US" sz="3200">
                <a:latin typeface="Urbanist Medium"/>
              </a:rPr>
              <a:t>Take a brief pause</a:t>
            </a:r>
            <a:endParaRPr lang="en-US" sz="3200"/>
          </a:p>
          <a:p>
            <a:pPr marL="514350" indent="-514350">
              <a:buAutoNum type="arabicPeriod"/>
            </a:pPr>
            <a:r>
              <a:rPr lang="en-US" sz="3200">
                <a:latin typeface="Urbanist Medium"/>
              </a:rPr>
              <a:t>Reflect on what was presented</a:t>
            </a:r>
            <a:endParaRPr lang="en-US" sz="3200"/>
          </a:p>
          <a:p>
            <a:pPr marL="514350" indent="-514350">
              <a:buAutoNum type="arabicPeriod"/>
            </a:pPr>
            <a:r>
              <a:rPr lang="en-US" sz="3200">
                <a:latin typeface="Urbanist Medium"/>
              </a:rPr>
              <a:t>Write down any questions you have and/or add them to the chat</a:t>
            </a:r>
            <a:endParaRPr lang="en-US" sz="3200"/>
          </a:p>
        </p:txBody>
      </p:sp>
      <p:sp>
        <p:nvSpPr>
          <p:cNvPr id="4" name="Rectangle: Rounded Corners 3">
            <a:extLst>
              <a:ext uri="{FF2B5EF4-FFF2-40B4-BE49-F238E27FC236}">
                <a16:creationId xmlns:a16="http://schemas.microsoft.com/office/drawing/2014/main" id="{4F682757-A285-1D3A-1F0A-B0954DE882CC}"/>
              </a:ext>
            </a:extLst>
          </p:cNvPr>
          <p:cNvSpPr/>
          <p:nvPr/>
        </p:nvSpPr>
        <p:spPr>
          <a:xfrm>
            <a:off x="6878081" y="1778858"/>
            <a:ext cx="4317655" cy="3252401"/>
          </a:xfrm>
          <a:prstGeom prst="roundRect">
            <a:avLst/>
          </a:prstGeom>
          <a:solidFill>
            <a:schemeClr val="accent2">
              <a:lumMod val="60000"/>
              <a:lumOff val="40000"/>
            </a:schemeClr>
          </a:solidFill>
          <a:ln>
            <a:solidFill>
              <a:schemeClr val="bg1"/>
            </a:solidFill>
          </a:ln>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en-US" sz="2400" b="1">
                <a:latin typeface="Urbanist Medium"/>
                <a:ea typeface="Calibri"/>
                <a:cs typeface="Calibri"/>
              </a:rPr>
              <a:t>Any Questions About:</a:t>
            </a:r>
          </a:p>
          <a:p>
            <a:pPr marL="285750" indent="-285750" algn="ctr">
              <a:buFont typeface="Arial"/>
              <a:buChar char="•"/>
            </a:pPr>
            <a:r>
              <a:rPr lang="en-US" sz="2400">
                <a:latin typeface="Urbanist Medium"/>
                <a:ea typeface="Calibri"/>
                <a:cs typeface="Calibri"/>
              </a:rPr>
              <a:t>What happens after June 30, 2026?</a:t>
            </a:r>
          </a:p>
          <a:p>
            <a:pPr marL="285750" indent="-285750" algn="ctr">
              <a:buFont typeface="Arial"/>
              <a:buChar char="•"/>
            </a:pPr>
            <a:r>
              <a:rPr lang="en-US" sz="2400">
                <a:latin typeface="Urbanist Medium"/>
                <a:ea typeface="Calibri"/>
                <a:cs typeface="Calibri"/>
              </a:rPr>
              <a:t>FCCN Participation Payments?</a:t>
            </a:r>
          </a:p>
          <a:p>
            <a:pPr marL="285750" indent="-285750" algn="ctr">
              <a:buFont typeface="Arial"/>
              <a:buChar char="•"/>
            </a:pPr>
            <a:r>
              <a:rPr lang="en-US" sz="2400">
                <a:latin typeface="Urbanist Medium"/>
                <a:ea typeface="Calibri"/>
                <a:cs typeface="Calibri"/>
              </a:rPr>
              <a:t>Allowable combinations?</a:t>
            </a:r>
          </a:p>
        </p:txBody>
      </p:sp>
    </p:spTree>
    <p:extLst>
      <p:ext uri="{BB962C8B-B14F-4D97-AF65-F5344CB8AC3E}">
        <p14:creationId xmlns:p14="http://schemas.microsoft.com/office/powerpoint/2010/main" val="3440094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E7C0785-3572-71CE-908A-CCE1CF2D6EC0}"/>
              </a:ext>
            </a:extLst>
          </p:cNvPr>
          <p:cNvSpPr/>
          <p:nvPr/>
        </p:nvSpPr>
        <p:spPr>
          <a:xfrm>
            <a:off x="373183" y="4554415"/>
            <a:ext cx="9379439" cy="2222500"/>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AB218A19-6527-A310-1850-195C3994B0E8}"/>
              </a:ext>
            </a:extLst>
          </p:cNvPr>
          <p:cNvSpPr/>
          <p:nvPr/>
        </p:nvSpPr>
        <p:spPr>
          <a:xfrm>
            <a:off x="375696" y="967153"/>
            <a:ext cx="9383486" cy="348677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a:extLst>
              <a:ext uri="{FF2B5EF4-FFF2-40B4-BE49-F238E27FC236}">
                <a16:creationId xmlns:a16="http://schemas.microsoft.com/office/drawing/2014/main" id="{1C876B56-94E1-8BCE-D277-C6B52BC0DCD0}"/>
              </a:ext>
            </a:extLst>
          </p:cNvPr>
          <p:cNvGraphicFramePr>
            <a:graphicFrameLocks noGrp="1"/>
          </p:cNvGraphicFramePr>
          <p:nvPr>
            <p:extLst>
              <p:ext uri="{D42A27DB-BD31-4B8C-83A1-F6EECF244321}">
                <p14:modId xmlns:p14="http://schemas.microsoft.com/office/powerpoint/2010/main" val="817344781"/>
              </p:ext>
            </p:extLst>
          </p:nvPr>
        </p:nvGraphicFramePr>
        <p:xfrm>
          <a:off x="499772" y="160421"/>
          <a:ext cx="9132641" cy="721898"/>
        </p:xfrm>
        <a:graphic>
          <a:graphicData uri="http://schemas.openxmlformats.org/drawingml/2006/table">
            <a:tbl>
              <a:tblPr bandRow="1">
                <a:tableStyleId>{5C22544A-7EE6-4342-B048-85BDC9FD1C3A}</a:tableStyleId>
              </a:tblPr>
              <a:tblGrid>
                <a:gridCol w="5231422">
                  <a:extLst>
                    <a:ext uri="{9D8B030D-6E8A-4147-A177-3AD203B41FA5}">
                      <a16:colId xmlns:a16="http://schemas.microsoft.com/office/drawing/2014/main" val="596555300"/>
                    </a:ext>
                  </a:extLst>
                </a:gridCol>
                <a:gridCol w="3901219">
                  <a:extLst>
                    <a:ext uri="{9D8B030D-6E8A-4147-A177-3AD203B41FA5}">
                      <a16:colId xmlns:a16="http://schemas.microsoft.com/office/drawing/2014/main" val="297980281"/>
                    </a:ext>
                  </a:extLst>
                </a:gridCol>
              </a:tblGrid>
              <a:tr h="721898">
                <a:tc>
                  <a:txBody>
                    <a:bodyPr/>
                    <a:lstStyle/>
                    <a:p>
                      <a:pPr algn="ctr" rtl="0" fontAlgn="base">
                        <a:lnSpc>
                          <a:spcPts val="1125"/>
                        </a:lnSpc>
                        <a:buNone/>
                      </a:pPr>
                      <a:r>
                        <a:rPr lang="en-US" b="1">
                          <a:solidFill>
                            <a:schemeClr val="accent6"/>
                          </a:solidFill>
                          <a:effectLst/>
                          <a:latin typeface="Urbanist Medium"/>
                        </a:rPr>
                        <a:t>Funding Type</a:t>
                      </a:r>
                      <a:r>
                        <a:rPr lang="en-US">
                          <a:solidFill>
                            <a:schemeClr val="accent6"/>
                          </a:solidFill>
                          <a:effectLst/>
                          <a:latin typeface="Urbanist Medium"/>
                        </a:rPr>
                        <a:t> </a:t>
                      </a:r>
                      <a:r>
                        <a:rPr lang="en-US" b="1">
                          <a:solidFill>
                            <a:schemeClr val="accent6"/>
                          </a:solidFill>
                          <a:effectLst/>
                          <a:latin typeface="Urbanist Medium"/>
                        </a:rPr>
                        <a:t>and Maximum Amount</a:t>
                      </a:r>
                    </a:p>
                  </a:txBody>
                  <a:tcPr marL="30156" marR="30156" marT="24127" marB="24127" anchor="ctr">
                    <a:lnL w="9525" cap="flat" cmpd="sng" algn="ctr">
                      <a:solidFill>
                        <a:srgbClr val="002E57"/>
                      </a:solidFill>
                      <a:prstDash val="solid"/>
                      <a:round/>
                      <a:headEnd type="none" w="med" len="med"/>
                      <a:tailEnd type="none" w="med" len="med"/>
                    </a:lnL>
                    <a:lnR w="9525" cap="flat" cmpd="sng" algn="ctr">
                      <a:solidFill>
                        <a:srgbClr val="002E57"/>
                      </a:solidFill>
                      <a:prstDash val="solid"/>
                      <a:round/>
                      <a:headEnd type="none" w="med" len="med"/>
                      <a:tailEnd type="none" w="med" len="med"/>
                    </a:lnR>
                    <a:lnT w="9525" cap="flat" cmpd="sng" algn="ctr">
                      <a:solidFill>
                        <a:srgbClr val="002E57"/>
                      </a:solidFill>
                      <a:prstDash val="solid"/>
                      <a:round/>
                      <a:headEnd type="none" w="med" len="med"/>
                      <a:tailEnd type="none" w="med" len="med"/>
                    </a:lnT>
                    <a:lnB w="9525" cap="flat" cmpd="sng" algn="ctr">
                      <a:solidFill>
                        <a:srgbClr val="002E57"/>
                      </a:solidFill>
                      <a:prstDash val="solid"/>
                      <a:round/>
                      <a:headEnd type="none" w="med" len="med"/>
                      <a:tailEnd type="none" w="med" len="med"/>
                    </a:lnB>
                    <a:solidFill>
                      <a:schemeClr val="bg1"/>
                    </a:solidFill>
                  </a:tcPr>
                </a:tc>
                <a:tc>
                  <a:txBody>
                    <a:bodyPr/>
                    <a:lstStyle/>
                    <a:p>
                      <a:pPr algn="ctr" rtl="0" fontAlgn="base">
                        <a:lnSpc>
                          <a:spcPts val="1125"/>
                        </a:lnSpc>
                        <a:buNone/>
                      </a:pPr>
                      <a:r>
                        <a:rPr lang="en-US" b="1">
                          <a:solidFill>
                            <a:schemeClr val="accent6"/>
                          </a:solidFill>
                          <a:effectLst/>
                          <a:latin typeface="Urbanist Medium"/>
                        </a:rPr>
                        <a:t>Recipients</a:t>
                      </a:r>
                      <a:r>
                        <a:rPr lang="en-US">
                          <a:solidFill>
                            <a:schemeClr val="accent6"/>
                          </a:solidFill>
                          <a:effectLst/>
                          <a:latin typeface="Urbanist Medium"/>
                        </a:rPr>
                        <a:t> </a:t>
                      </a:r>
                    </a:p>
                  </a:txBody>
                  <a:tcPr marL="30156" marR="30156" marT="24127" marB="24127" anchor="ctr">
                    <a:lnL w="9525" cap="flat" cmpd="sng" algn="ctr">
                      <a:solidFill>
                        <a:srgbClr val="002E57"/>
                      </a:solidFill>
                      <a:prstDash val="solid"/>
                      <a:round/>
                      <a:headEnd type="none" w="med" len="med"/>
                      <a:tailEnd type="none" w="med" len="med"/>
                    </a:lnL>
                    <a:lnR w="9525" cap="flat" cmpd="sng" algn="ctr">
                      <a:solidFill>
                        <a:srgbClr val="002E57"/>
                      </a:solidFill>
                      <a:prstDash val="solid"/>
                      <a:round/>
                      <a:headEnd type="none" w="med" len="med"/>
                      <a:tailEnd type="none" w="med" len="med"/>
                    </a:lnR>
                    <a:lnT w="9525" cap="flat" cmpd="sng" algn="ctr">
                      <a:solidFill>
                        <a:srgbClr val="002E57"/>
                      </a:solidFill>
                      <a:prstDash val="solid"/>
                      <a:round/>
                      <a:headEnd type="none" w="med" len="med"/>
                      <a:tailEnd type="none" w="med" len="med"/>
                    </a:lnT>
                    <a:lnB w="9525" cap="flat" cmpd="sng" algn="ctr">
                      <a:solidFill>
                        <a:srgbClr val="002E57"/>
                      </a:solidFill>
                      <a:prstDash val="solid"/>
                      <a:round/>
                      <a:headEnd type="none" w="med" len="med"/>
                      <a:tailEnd type="none" w="med" len="med"/>
                    </a:lnB>
                    <a:solidFill>
                      <a:schemeClr val="bg1"/>
                    </a:solidFill>
                  </a:tcPr>
                </a:tc>
                <a:extLst>
                  <a:ext uri="{0D108BD9-81ED-4DB2-BD59-A6C34878D82A}">
                    <a16:rowId xmlns:a16="http://schemas.microsoft.com/office/drawing/2014/main" val="3117188191"/>
                  </a:ext>
                </a:extLst>
              </a:tr>
            </a:tbl>
          </a:graphicData>
        </a:graphic>
      </p:graphicFrame>
      <p:graphicFrame>
        <p:nvGraphicFramePr>
          <p:cNvPr id="6" name="Table 5">
            <a:extLst>
              <a:ext uri="{FF2B5EF4-FFF2-40B4-BE49-F238E27FC236}">
                <a16:creationId xmlns:a16="http://schemas.microsoft.com/office/drawing/2014/main" id="{B2C983A5-C2AF-54DF-D10E-32B3739F0DCB}"/>
              </a:ext>
            </a:extLst>
          </p:cNvPr>
          <p:cNvGraphicFramePr>
            <a:graphicFrameLocks noGrp="1"/>
          </p:cNvGraphicFramePr>
          <p:nvPr>
            <p:extLst>
              <p:ext uri="{D42A27DB-BD31-4B8C-83A1-F6EECF244321}">
                <p14:modId xmlns:p14="http://schemas.microsoft.com/office/powerpoint/2010/main" val="1935994355"/>
              </p:ext>
            </p:extLst>
          </p:nvPr>
        </p:nvGraphicFramePr>
        <p:xfrm>
          <a:off x="494631" y="1056105"/>
          <a:ext cx="9077857" cy="3338079"/>
        </p:xfrm>
        <a:graphic>
          <a:graphicData uri="http://schemas.openxmlformats.org/drawingml/2006/table">
            <a:tbl>
              <a:tblPr bandRow="1">
                <a:tableStyleId>{5C22544A-7EE6-4342-B048-85BDC9FD1C3A}</a:tableStyleId>
              </a:tblPr>
              <a:tblGrid>
                <a:gridCol w="5233736">
                  <a:extLst>
                    <a:ext uri="{9D8B030D-6E8A-4147-A177-3AD203B41FA5}">
                      <a16:colId xmlns:a16="http://schemas.microsoft.com/office/drawing/2014/main" val="2920970603"/>
                    </a:ext>
                  </a:extLst>
                </a:gridCol>
                <a:gridCol w="3844121">
                  <a:extLst>
                    <a:ext uri="{9D8B030D-6E8A-4147-A177-3AD203B41FA5}">
                      <a16:colId xmlns:a16="http://schemas.microsoft.com/office/drawing/2014/main" val="1407850257"/>
                    </a:ext>
                  </a:extLst>
                </a:gridCol>
              </a:tblGrid>
              <a:tr h="2207391">
                <a:tc>
                  <a:txBody>
                    <a:bodyPr/>
                    <a:lstStyle/>
                    <a:p>
                      <a:pPr rtl="0" fontAlgn="base">
                        <a:lnSpc>
                          <a:spcPct val="100000"/>
                        </a:lnSpc>
                        <a:buNone/>
                      </a:pPr>
                      <a:r>
                        <a:rPr lang="en-US" b="1" i="1">
                          <a:solidFill>
                            <a:schemeClr val="bg1"/>
                          </a:solidFill>
                          <a:effectLst/>
                          <a:latin typeface="Urbanist Medium"/>
                        </a:rPr>
                        <a:t>Quality Improvement (QI) Cycle Funds</a:t>
                      </a:r>
                      <a:r>
                        <a:rPr lang="en-US" i="1">
                          <a:solidFill>
                            <a:schemeClr val="bg1"/>
                          </a:solidFill>
                          <a:effectLst/>
                          <a:latin typeface="Urbanist Medium"/>
                        </a:rPr>
                        <a:t> </a:t>
                      </a:r>
                      <a:endParaRPr lang="en-US" b="1" i="1">
                        <a:solidFill>
                          <a:schemeClr val="bg1"/>
                        </a:solidFill>
                        <a:effectLst/>
                        <a:latin typeface="Urbanist Medium"/>
                      </a:endParaRPr>
                    </a:p>
                    <a:p>
                      <a:pPr lvl="0">
                        <a:lnSpc>
                          <a:spcPct val="100000"/>
                        </a:lnSpc>
                        <a:buNone/>
                      </a:pPr>
                      <a:endParaRPr lang="en-US" i="1">
                        <a:solidFill>
                          <a:schemeClr val="bg1"/>
                        </a:solidFill>
                        <a:effectLst/>
                        <a:latin typeface="Urbanist Medium"/>
                      </a:endParaRPr>
                    </a:p>
                    <a:p>
                      <a:pPr lvl="0">
                        <a:lnSpc>
                          <a:spcPct val="100000"/>
                        </a:lnSpc>
                        <a:buNone/>
                      </a:pPr>
                      <a:endParaRPr lang="en-US" i="1">
                        <a:solidFill>
                          <a:schemeClr val="bg1"/>
                        </a:solidFill>
                        <a:effectLst/>
                        <a:latin typeface="Urbanist Medium"/>
                      </a:endParaRPr>
                    </a:p>
                    <a:p>
                      <a:pPr lvl="0">
                        <a:lnSpc>
                          <a:spcPct val="100000"/>
                        </a:lnSpc>
                        <a:buNone/>
                      </a:pPr>
                      <a:r>
                        <a:rPr lang="en-US" b="1">
                          <a:solidFill>
                            <a:schemeClr val="bg1"/>
                          </a:solidFill>
                          <a:effectLst/>
                          <a:latin typeface="Urbanist Medium"/>
                        </a:rPr>
                        <a:t>Goal Payment</a:t>
                      </a:r>
                      <a:r>
                        <a:rPr lang="en-US">
                          <a:solidFill>
                            <a:schemeClr val="bg1"/>
                          </a:solidFill>
                          <a:effectLst/>
                          <a:latin typeface="Urbanist Medium"/>
                        </a:rPr>
                        <a:t> - $500</a:t>
                      </a:r>
                      <a:endParaRPr lang="en-US" i="1">
                        <a:solidFill>
                          <a:schemeClr val="bg1"/>
                        </a:solidFill>
                        <a:effectLst/>
                        <a:latin typeface="Urbanist Medium"/>
                      </a:endParaRPr>
                    </a:p>
                    <a:p>
                      <a:pPr lvl="0">
                        <a:lnSpc>
                          <a:spcPct val="100000"/>
                        </a:lnSpc>
                        <a:buNone/>
                      </a:pPr>
                      <a:endParaRPr lang="en-US">
                        <a:solidFill>
                          <a:schemeClr val="bg1"/>
                        </a:solidFill>
                        <a:effectLst/>
                        <a:latin typeface="Urbanist Medium"/>
                      </a:endParaRPr>
                    </a:p>
                    <a:p>
                      <a:pPr lvl="0">
                        <a:lnSpc>
                          <a:spcPct val="100000"/>
                        </a:lnSpc>
                        <a:buNone/>
                      </a:pPr>
                      <a:endParaRPr lang="en-US">
                        <a:solidFill>
                          <a:schemeClr val="bg1"/>
                        </a:solidFill>
                        <a:effectLst/>
                        <a:latin typeface="Urbanist Medium"/>
                      </a:endParaRPr>
                    </a:p>
                    <a:p>
                      <a:pPr marL="0" lvl="0" indent="0" rtl="0" fontAlgn="base">
                        <a:lnSpc>
                          <a:spcPct val="100000"/>
                        </a:lnSpc>
                        <a:buNone/>
                      </a:pPr>
                      <a:r>
                        <a:rPr lang="en-US" b="1">
                          <a:solidFill>
                            <a:schemeClr val="bg1"/>
                          </a:solidFill>
                          <a:effectLst/>
                          <a:latin typeface="Urbanist Medium"/>
                        </a:rPr>
                        <a:t>Reflection Payment</a:t>
                      </a:r>
                      <a:r>
                        <a:rPr lang="en-US">
                          <a:solidFill>
                            <a:schemeClr val="bg1"/>
                          </a:solidFill>
                          <a:effectLst/>
                          <a:latin typeface="Urbanist Medium"/>
                        </a:rPr>
                        <a:t> -$750</a:t>
                      </a:r>
                    </a:p>
                    <a:p>
                      <a:pPr rtl="0" fontAlgn="base">
                        <a:lnSpc>
                          <a:spcPct val="100000"/>
                        </a:lnSpc>
                        <a:buNone/>
                      </a:pPr>
                      <a:r>
                        <a:rPr lang="en-US">
                          <a:solidFill>
                            <a:schemeClr val="bg1"/>
                          </a:solidFill>
                          <a:effectLst/>
                          <a:latin typeface="Urbanist Medium"/>
                        </a:rPr>
                        <a:t>.  </a:t>
                      </a:r>
                    </a:p>
                  </a:txBody>
                  <a:tcPr marL="30156" marR="30156" marT="24127" marB="24127" anchor="ctr">
                    <a:lnL w="9525" cap="flat" cmpd="sng" algn="ctr">
                      <a:solidFill>
                        <a:srgbClr val="002E57"/>
                      </a:solidFill>
                      <a:prstDash val="solid"/>
                      <a:round/>
                      <a:headEnd type="none" w="med" len="med"/>
                      <a:tailEnd type="none" w="med" len="med"/>
                    </a:lnL>
                    <a:lnR w="9525" cap="flat" cmpd="sng" algn="ctr">
                      <a:solidFill>
                        <a:srgbClr val="002E57"/>
                      </a:solidFill>
                      <a:prstDash val="solid"/>
                      <a:round/>
                      <a:headEnd type="none" w="med" len="med"/>
                      <a:tailEnd type="none" w="med" len="med"/>
                    </a:lnR>
                    <a:lnT w="9525" cap="flat" cmpd="sng" algn="ctr">
                      <a:solidFill>
                        <a:srgbClr val="002E57"/>
                      </a:solidFill>
                      <a:prstDash val="solid"/>
                      <a:round/>
                      <a:headEnd type="none" w="med" len="med"/>
                      <a:tailEnd type="none" w="med" len="med"/>
                    </a:lnT>
                    <a:lnB w="9525" cap="flat" cmpd="sng" algn="ctr">
                      <a:solidFill>
                        <a:srgbClr val="002E57"/>
                      </a:solidFill>
                      <a:prstDash val="solid"/>
                      <a:round/>
                      <a:headEnd type="none" w="med" len="med"/>
                      <a:tailEnd type="none" w="med" len="med"/>
                    </a:lnB>
                    <a:solidFill>
                      <a:schemeClr val="accent6">
                        <a:lumMod val="95000"/>
                      </a:schemeClr>
                    </a:solidFill>
                  </a:tcPr>
                </a:tc>
                <a:tc>
                  <a:txBody>
                    <a:bodyPr/>
                    <a:lstStyle/>
                    <a:p>
                      <a:pPr algn="ctr" rtl="0" fontAlgn="base">
                        <a:lnSpc>
                          <a:spcPct val="100000"/>
                        </a:lnSpc>
                        <a:buNone/>
                      </a:pPr>
                      <a:r>
                        <a:rPr lang="en-US">
                          <a:solidFill>
                            <a:schemeClr val="bg1"/>
                          </a:solidFill>
                          <a:effectLst/>
                          <a:latin typeface="Urbanist Medium"/>
                        </a:rPr>
                        <a:t>Eligible Spark Programs </a:t>
                      </a:r>
                    </a:p>
                    <a:p>
                      <a:pPr algn="ctr" rtl="0" fontAlgn="base">
                        <a:lnSpc>
                          <a:spcPct val="100000"/>
                        </a:lnSpc>
                        <a:buNone/>
                      </a:pPr>
                      <a:r>
                        <a:rPr lang="en-US">
                          <a:solidFill>
                            <a:schemeClr val="bg1"/>
                          </a:solidFill>
                          <a:effectLst/>
                          <a:latin typeface="Urbanist Medium"/>
                        </a:rPr>
                        <a:t>and/or FCCN participants </a:t>
                      </a:r>
                    </a:p>
                  </a:txBody>
                  <a:tcPr marL="30156" marR="30156" marT="24127" marB="24127" anchor="ctr">
                    <a:lnL w="9525" cap="flat" cmpd="sng" algn="ctr">
                      <a:solidFill>
                        <a:srgbClr val="002E57"/>
                      </a:solidFill>
                      <a:prstDash val="solid"/>
                      <a:round/>
                      <a:headEnd type="none" w="med" len="med"/>
                      <a:tailEnd type="none" w="med" len="med"/>
                    </a:lnL>
                    <a:lnR w="9525" cap="flat" cmpd="sng" algn="ctr">
                      <a:solidFill>
                        <a:srgbClr val="002E57"/>
                      </a:solidFill>
                      <a:prstDash val="solid"/>
                      <a:round/>
                      <a:headEnd type="none" w="med" len="med"/>
                      <a:tailEnd type="none" w="med" len="med"/>
                    </a:lnR>
                    <a:lnT w="9525" cap="flat" cmpd="sng" algn="ctr">
                      <a:solidFill>
                        <a:srgbClr val="002E57"/>
                      </a:solidFill>
                      <a:prstDash val="solid"/>
                      <a:round/>
                      <a:headEnd type="none" w="med" len="med"/>
                      <a:tailEnd type="none" w="med" len="med"/>
                    </a:lnT>
                    <a:lnB w="9525" cap="flat" cmpd="sng" algn="ctr">
                      <a:solidFill>
                        <a:srgbClr val="002E57"/>
                      </a:solidFill>
                      <a:prstDash val="solid"/>
                      <a:round/>
                      <a:headEnd type="none" w="med" len="med"/>
                      <a:tailEnd type="none" w="med" len="med"/>
                    </a:lnB>
                    <a:solidFill>
                      <a:schemeClr val="accent6">
                        <a:lumMod val="95000"/>
                      </a:schemeClr>
                    </a:solidFill>
                  </a:tcPr>
                </a:tc>
                <a:extLst>
                  <a:ext uri="{0D108BD9-81ED-4DB2-BD59-A6C34878D82A}">
                    <a16:rowId xmlns:a16="http://schemas.microsoft.com/office/drawing/2014/main" val="886660902"/>
                  </a:ext>
                </a:extLst>
              </a:tr>
              <a:tr h="1095265">
                <a:tc>
                  <a:txBody>
                    <a:bodyPr/>
                    <a:lstStyle/>
                    <a:p>
                      <a:pPr rtl="0" fontAlgn="base">
                        <a:lnSpc>
                          <a:spcPct val="100000"/>
                        </a:lnSpc>
                        <a:buNone/>
                      </a:pPr>
                      <a:r>
                        <a:rPr lang="en-US" b="1">
                          <a:solidFill>
                            <a:schemeClr val="bg1"/>
                          </a:solidFill>
                          <a:effectLst/>
                          <a:latin typeface="Urbanist Medium"/>
                        </a:rPr>
                        <a:t>Spark Increased Goal Payment</a:t>
                      </a:r>
                      <a:r>
                        <a:rPr lang="en-US">
                          <a:solidFill>
                            <a:schemeClr val="bg1"/>
                          </a:solidFill>
                          <a:effectLst/>
                          <a:latin typeface="Urbanist Medium"/>
                        </a:rPr>
                        <a:t> -Up to $5,000</a:t>
                      </a:r>
                      <a:endParaRPr lang="en-US">
                        <a:solidFill>
                          <a:schemeClr val="bg1"/>
                        </a:solidFill>
                      </a:endParaRPr>
                    </a:p>
                    <a:p>
                      <a:pPr lvl="0">
                        <a:lnSpc>
                          <a:spcPct val="100000"/>
                        </a:lnSpc>
                        <a:buNone/>
                      </a:pPr>
                      <a:r>
                        <a:rPr lang="en-US" i="1">
                          <a:solidFill>
                            <a:schemeClr val="bg1"/>
                          </a:solidFill>
                          <a:effectLst/>
                          <a:latin typeface="Urbanist Medium"/>
                        </a:rPr>
                        <a:t>(More details will be available in June 2026.)</a:t>
                      </a:r>
                      <a:r>
                        <a:rPr lang="en-US">
                          <a:solidFill>
                            <a:schemeClr val="bg1"/>
                          </a:solidFill>
                          <a:effectLst/>
                          <a:latin typeface="Urbanist Medium"/>
                        </a:rPr>
                        <a:t>  </a:t>
                      </a:r>
                      <a:endParaRPr lang="en-US">
                        <a:solidFill>
                          <a:schemeClr val="bg1"/>
                        </a:solidFill>
                      </a:endParaRPr>
                    </a:p>
                  </a:txBody>
                  <a:tcPr marL="30156" marR="30156" marT="24127" marB="24127" anchor="ctr">
                    <a:lnL w="9525" cap="flat" cmpd="sng" algn="ctr">
                      <a:solidFill>
                        <a:srgbClr val="002E57"/>
                      </a:solidFill>
                      <a:prstDash val="solid"/>
                      <a:round/>
                      <a:headEnd type="none" w="med" len="med"/>
                      <a:tailEnd type="none" w="med" len="med"/>
                    </a:lnL>
                    <a:lnR w="9525" cap="flat" cmpd="sng" algn="ctr">
                      <a:solidFill>
                        <a:srgbClr val="002E57"/>
                      </a:solidFill>
                      <a:prstDash val="solid"/>
                      <a:round/>
                      <a:headEnd type="none" w="med" len="med"/>
                      <a:tailEnd type="none" w="med" len="med"/>
                    </a:lnR>
                    <a:lnT w="9525" cap="flat" cmpd="sng" algn="ctr">
                      <a:solidFill>
                        <a:srgbClr val="002E57"/>
                      </a:solidFill>
                      <a:prstDash val="solid"/>
                      <a:round/>
                      <a:headEnd type="none" w="med" len="med"/>
                      <a:tailEnd type="none" w="med" len="med"/>
                    </a:lnT>
                    <a:lnB w="9525" cap="flat" cmpd="sng" algn="ctr">
                      <a:solidFill>
                        <a:srgbClr val="002E57"/>
                      </a:solidFill>
                      <a:prstDash val="solid"/>
                      <a:round/>
                      <a:headEnd type="none" w="med" len="med"/>
                      <a:tailEnd type="none" w="med" len="med"/>
                    </a:lnB>
                    <a:solidFill>
                      <a:schemeClr val="accent6">
                        <a:lumMod val="95000"/>
                      </a:schemeClr>
                    </a:solidFill>
                  </a:tcPr>
                </a:tc>
                <a:tc>
                  <a:txBody>
                    <a:bodyPr/>
                    <a:lstStyle/>
                    <a:p>
                      <a:pPr algn="ctr" rtl="0" fontAlgn="base">
                        <a:lnSpc>
                          <a:spcPct val="100000"/>
                        </a:lnSpc>
                        <a:buNone/>
                      </a:pPr>
                      <a:r>
                        <a:rPr lang="en-US">
                          <a:solidFill>
                            <a:schemeClr val="bg1"/>
                          </a:solidFill>
                          <a:effectLst/>
                          <a:latin typeface="Urbanist Medium"/>
                        </a:rPr>
                        <a:t>Eligible Spark Programs </a:t>
                      </a:r>
                    </a:p>
                  </a:txBody>
                  <a:tcPr marL="30156" marR="30156" marT="24127" marB="24127" anchor="ctr">
                    <a:lnL w="9525" cap="flat" cmpd="sng" algn="ctr">
                      <a:solidFill>
                        <a:srgbClr val="002E57"/>
                      </a:solidFill>
                      <a:prstDash val="solid"/>
                      <a:round/>
                      <a:headEnd type="none" w="med" len="med"/>
                      <a:tailEnd type="none" w="med" len="med"/>
                    </a:lnL>
                    <a:lnR w="9525" cap="flat" cmpd="sng" algn="ctr">
                      <a:solidFill>
                        <a:srgbClr val="002E57"/>
                      </a:solidFill>
                      <a:prstDash val="solid"/>
                      <a:round/>
                      <a:headEnd type="none" w="med" len="med"/>
                      <a:tailEnd type="none" w="med" len="med"/>
                    </a:lnR>
                    <a:lnT w="9525" cap="flat" cmpd="sng" algn="ctr">
                      <a:solidFill>
                        <a:srgbClr val="002E57"/>
                      </a:solidFill>
                      <a:prstDash val="solid"/>
                      <a:round/>
                      <a:headEnd type="none" w="med" len="med"/>
                      <a:tailEnd type="none" w="med" len="med"/>
                    </a:lnT>
                    <a:lnB w="9525" cap="flat" cmpd="sng" algn="ctr">
                      <a:solidFill>
                        <a:srgbClr val="002E57"/>
                      </a:solidFill>
                      <a:prstDash val="solid"/>
                      <a:round/>
                      <a:headEnd type="none" w="med" len="med"/>
                      <a:tailEnd type="none" w="med" len="med"/>
                    </a:lnB>
                    <a:solidFill>
                      <a:schemeClr val="accent6">
                        <a:lumMod val="95000"/>
                      </a:schemeClr>
                    </a:solidFill>
                  </a:tcPr>
                </a:tc>
                <a:extLst>
                  <a:ext uri="{0D108BD9-81ED-4DB2-BD59-A6C34878D82A}">
                    <a16:rowId xmlns:a16="http://schemas.microsoft.com/office/drawing/2014/main" val="4279272887"/>
                  </a:ext>
                </a:extLst>
              </a:tr>
            </a:tbl>
          </a:graphicData>
        </a:graphic>
      </p:graphicFrame>
      <p:graphicFrame>
        <p:nvGraphicFramePr>
          <p:cNvPr id="9" name="Table 8">
            <a:extLst>
              <a:ext uri="{FF2B5EF4-FFF2-40B4-BE49-F238E27FC236}">
                <a16:creationId xmlns:a16="http://schemas.microsoft.com/office/drawing/2014/main" id="{53189CFF-77A5-7739-98AF-E850A4F89EEE}"/>
              </a:ext>
            </a:extLst>
          </p:cNvPr>
          <p:cNvGraphicFramePr>
            <a:graphicFrameLocks noGrp="1"/>
          </p:cNvGraphicFramePr>
          <p:nvPr>
            <p:extLst>
              <p:ext uri="{D42A27DB-BD31-4B8C-83A1-F6EECF244321}">
                <p14:modId xmlns:p14="http://schemas.microsoft.com/office/powerpoint/2010/main" val="2117386772"/>
              </p:ext>
            </p:extLst>
          </p:nvPr>
        </p:nvGraphicFramePr>
        <p:xfrm>
          <a:off x="514169" y="4636271"/>
          <a:ext cx="9070526" cy="2066192"/>
        </p:xfrm>
        <a:graphic>
          <a:graphicData uri="http://schemas.openxmlformats.org/drawingml/2006/table">
            <a:tbl>
              <a:tblPr bandRow="1">
                <a:tableStyleId>{5C22544A-7EE6-4342-B048-85BDC9FD1C3A}</a:tableStyleId>
              </a:tblPr>
              <a:tblGrid>
                <a:gridCol w="5213838">
                  <a:extLst>
                    <a:ext uri="{9D8B030D-6E8A-4147-A177-3AD203B41FA5}">
                      <a16:colId xmlns:a16="http://schemas.microsoft.com/office/drawing/2014/main" val="1368564941"/>
                    </a:ext>
                  </a:extLst>
                </a:gridCol>
                <a:gridCol w="3856688">
                  <a:extLst>
                    <a:ext uri="{9D8B030D-6E8A-4147-A177-3AD203B41FA5}">
                      <a16:colId xmlns:a16="http://schemas.microsoft.com/office/drawing/2014/main" val="3454082259"/>
                    </a:ext>
                  </a:extLst>
                </a:gridCol>
              </a:tblGrid>
              <a:tr h="2066192">
                <a:tc>
                  <a:txBody>
                    <a:bodyPr/>
                    <a:lstStyle/>
                    <a:p>
                      <a:pPr rtl="0" fontAlgn="base">
                        <a:lnSpc>
                          <a:spcPct val="100000"/>
                        </a:lnSpc>
                        <a:buNone/>
                      </a:pPr>
                      <a:r>
                        <a:rPr lang="en-US" b="1">
                          <a:solidFill>
                            <a:schemeClr val="bg1"/>
                          </a:solidFill>
                          <a:effectLst/>
                          <a:latin typeface="Aptos"/>
                        </a:rPr>
                        <a:t>FCCN Participation Payments</a:t>
                      </a:r>
                      <a:r>
                        <a:rPr lang="en-US">
                          <a:solidFill>
                            <a:schemeClr val="bg1"/>
                          </a:solidFill>
                          <a:effectLst/>
                          <a:latin typeface="Aptos"/>
                        </a:rPr>
                        <a:t> </a:t>
                      </a:r>
                    </a:p>
                    <a:p>
                      <a:pPr lvl="0">
                        <a:lnSpc>
                          <a:spcPct val="100000"/>
                        </a:lnSpc>
                        <a:buNone/>
                      </a:pPr>
                      <a:endParaRPr lang="en-US">
                        <a:solidFill>
                          <a:schemeClr val="bg1"/>
                        </a:solidFill>
                        <a:effectLst/>
                        <a:latin typeface="Aptos"/>
                      </a:endParaRPr>
                    </a:p>
                    <a:p>
                      <a:pPr marL="0" lvl="0" indent="0" rtl="0" fontAlgn="base">
                        <a:lnSpc>
                          <a:spcPct val="100000"/>
                        </a:lnSpc>
                        <a:buNone/>
                      </a:pPr>
                      <a:r>
                        <a:rPr lang="en-US">
                          <a:solidFill>
                            <a:schemeClr val="bg1"/>
                          </a:solidFill>
                          <a:effectLst/>
                          <a:latin typeface="Aptos"/>
                        </a:rPr>
                        <a:t>Small Program (0-20 licensed capacity)-$1,250 </a:t>
                      </a:r>
                      <a:endParaRPr lang="en-US">
                        <a:solidFill>
                          <a:schemeClr val="bg1"/>
                        </a:solidFill>
                      </a:endParaRPr>
                    </a:p>
                    <a:p>
                      <a:pPr marL="342900" lvl="0" indent="-342900">
                        <a:lnSpc>
                          <a:spcPct val="100000"/>
                        </a:lnSpc>
                        <a:buFont typeface="Arial" panose="020B0604020202020204" pitchFamily="34" charset="0"/>
                        <a:buChar char="•"/>
                      </a:pPr>
                      <a:endParaRPr lang="en-US">
                        <a:solidFill>
                          <a:schemeClr val="bg1"/>
                        </a:solidFill>
                        <a:effectLst/>
                        <a:latin typeface="Aptos"/>
                      </a:endParaRPr>
                    </a:p>
                    <a:p>
                      <a:pPr marL="0" lvl="0" indent="0" rtl="0" fontAlgn="base">
                        <a:lnSpc>
                          <a:spcPct val="100000"/>
                        </a:lnSpc>
                        <a:buNone/>
                      </a:pPr>
                      <a:r>
                        <a:rPr lang="en-US">
                          <a:solidFill>
                            <a:schemeClr val="bg1"/>
                          </a:solidFill>
                          <a:effectLst/>
                          <a:latin typeface="Aptos"/>
                        </a:rPr>
                        <a:t>Medium Program (21-49 licensed capacity)-$1,500</a:t>
                      </a:r>
                      <a:endParaRPr lang="en-US">
                        <a:solidFill>
                          <a:schemeClr val="bg1"/>
                        </a:solidFill>
                        <a:effectLst/>
                        <a:latin typeface="Arial"/>
                      </a:endParaRPr>
                    </a:p>
                    <a:p>
                      <a:pPr marL="342900" lvl="0" indent="-342900">
                        <a:lnSpc>
                          <a:spcPct val="100000"/>
                        </a:lnSpc>
                        <a:buFont typeface="Arial" panose="020B0604020202020204" pitchFamily="34" charset="0"/>
                        <a:buChar char="•"/>
                      </a:pPr>
                      <a:endParaRPr lang="en-US">
                        <a:solidFill>
                          <a:schemeClr val="bg1"/>
                        </a:solidFill>
                        <a:effectLst/>
                        <a:latin typeface="Aptos"/>
                      </a:endParaRPr>
                    </a:p>
                    <a:p>
                      <a:pPr marL="0" lvl="0" indent="0" rtl="0" fontAlgn="base">
                        <a:lnSpc>
                          <a:spcPct val="100000"/>
                        </a:lnSpc>
                        <a:buNone/>
                      </a:pPr>
                      <a:r>
                        <a:rPr lang="en-US">
                          <a:solidFill>
                            <a:schemeClr val="bg1"/>
                          </a:solidFill>
                          <a:effectLst/>
                          <a:latin typeface="Aptos"/>
                        </a:rPr>
                        <a:t>Large Program (50+ licensed capacity)-$1,750</a:t>
                      </a:r>
                      <a:endParaRPr lang="en-US">
                        <a:solidFill>
                          <a:schemeClr val="bg1"/>
                        </a:solidFill>
                        <a:effectLst/>
                        <a:latin typeface="Arial"/>
                      </a:endParaRPr>
                    </a:p>
                  </a:txBody>
                  <a:tcPr marL="30156" marR="30156" marT="24127" marB="24127" anchor="ctr">
                    <a:lnL w="9525" cap="flat" cmpd="sng" algn="ctr">
                      <a:solidFill>
                        <a:srgbClr val="002E57"/>
                      </a:solidFill>
                      <a:prstDash val="solid"/>
                      <a:round/>
                      <a:headEnd type="none" w="med" len="med"/>
                      <a:tailEnd type="none" w="med" len="med"/>
                    </a:lnL>
                    <a:lnR w="9525" cap="flat" cmpd="sng" algn="ctr">
                      <a:solidFill>
                        <a:srgbClr val="002E57"/>
                      </a:solidFill>
                      <a:prstDash val="solid"/>
                      <a:round/>
                      <a:headEnd type="none" w="med" len="med"/>
                      <a:tailEnd type="none" w="med" len="med"/>
                    </a:lnR>
                    <a:lnT w="9525" cap="flat" cmpd="sng" algn="ctr">
                      <a:solidFill>
                        <a:srgbClr val="002E57"/>
                      </a:solidFill>
                      <a:prstDash val="solid"/>
                      <a:round/>
                      <a:headEnd type="none" w="med" len="med"/>
                      <a:tailEnd type="none" w="med" len="med"/>
                    </a:lnT>
                    <a:lnB w="9525" cap="flat" cmpd="sng" algn="ctr">
                      <a:solidFill>
                        <a:srgbClr val="002E57"/>
                      </a:solidFill>
                      <a:prstDash val="solid"/>
                      <a:round/>
                      <a:headEnd type="none" w="med" len="med"/>
                      <a:tailEnd type="none" w="med" len="med"/>
                    </a:lnB>
                    <a:solidFill>
                      <a:schemeClr val="accent6">
                        <a:lumMod val="95000"/>
                      </a:schemeClr>
                    </a:solidFill>
                  </a:tcPr>
                </a:tc>
                <a:tc>
                  <a:txBody>
                    <a:bodyPr/>
                    <a:lstStyle/>
                    <a:p>
                      <a:pPr algn="ctr" rtl="0" fontAlgn="base">
                        <a:lnSpc>
                          <a:spcPct val="100000"/>
                        </a:lnSpc>
                        <a:buNone/>
                      </a:pPr>
                      <a:r>
                        <a:rPr lang="en-US" b="1">
                          <a:solidFill>
                            <a:schemeClr val="bg1"/>
                          </a:solidFill>
                          <a:effectLst/>
                          <a:latin typeface="Aptos"/>
                        </a:rPr>
                        <a:t>Eligible FCCN participants with </a:t>
                      </a:r>
                      <a:endParaRPr lang="en-US">
                        <a:solidFill>
                          <a:schemeClr val="bg1"/>
                        </a:solidFill>
                        <a:effectLst/>
                        <a:latin typeface="Aptos"/>
                      </a:endParaRPr>
                    </a:p>
                    <a:p>
                      <a:pPr lvl="0" algn="ctr">
                        <a:lnSpc>
                          <a:spcPct val="100000"/>
                        </a:lnSpc>
                        <a:buNone/>
                      </a:pPr>
                      <a:r>
                        <a:rPr lang="en-US" b="1">
                          <a:solidFill>
                            <a:schemeClr val="bg1"/>
                          </a:solidFill>
                          <a:effectLst/>
                          <a:latin typeface="Aptos"/>
                        </a:rPr>
                        <a:t>network start dates between </a:t>
                      </a:r>
                      <a:endParaRPr lang="en-US">
                        <a:solidFill>
                          <a:schemeClr val="bg1"/>
                        </a:solidFill>
                        <a:effectLst/>
                        <a:latin typeface="Aptos"/>
                      </a:endParaRPr>
                    </a:p>
                    <a:p>
                      <a:pPr lvl="0" algn="ctr">
                        <a:lnSpc>
                          <a:spcPct val="100000"/>
                        </a:lnSpc>
                        <a:buNone/>
                      </a:pPr>
                      <a:r>
                        <a:rPr lang="en-US" b="1">
                          <a:solidFill>
                            <a:schemeClr val="bg1"/>
                          </a:solidFill>
                          <a:effectLst/>
                          <a:latin typeface="Aptos"/>
                        </a:rPr>
                        <a:t>July 1, 2023, and June 30, 2026 </a:t>
                      </a:r>
                      <a:endParaRPr lang="en-US">
                        <a:solidFill>
                          <a:schemeClr val="bg1"/>
                        </a:solidFill>
                        <a:effectLst/>
                        <a:latin typeface="Aptos"/>
                      </a:endParaRPr>
                    </a:p>
                  </a:txBody>
                  <a:tcPr marL="30156" marR="30156" marT="24127" marB="24127" anchor="ctr">
                    <a:lnL w="9525" cap="flat" cmpd="sng" algn="ctr">
                      <a:solidFill>
                        <a:srgbClr val="002E57"/>
                      </a:solidFill>
                      <a:prstDash val="solid"/>
                      <a:round/>
                      <a:headEnd type="none" w="med" len="med"/>
                      <a:tailEnd type="none" w="med" len="med"/>
                    </a:lnL>
                    <a:lnR w="9525" cap="flat" cmpd="sng" algn="ctr">
                      <a:solidFill>
                        <a:srgbClr val="002E57"/>
                      </a:solidFill>
                      <a:prstDash val="solid"/>
                      <a:round/>
                      <a:headEnd type="none" w="med" len="med"/>
                      <a:tailEnd type="none" w="med" len="med"/>
                    </a:lnR>
                    <a:lnT w="9525" cap="flat" cmpd="sng" algn="ctr">
                      <a:solidFill>
                        <a:srgbClr val="002E57"/>
                      </a:solidFill>
                      <a:prstDash val="solid"/>
                      <a:round/>
                      <a:headEnd type="none" w="med" len="med"/>
                      <a:tailEnd type="none" w="med" len="med"/>
                    </a:lnT>
                    <a:lnB w="9525" cap="flat" cmpd="sng" algn="ctr">
                      <a:solidFill>
                        <a:srgbClr val="002E57"/>
                      </a:solidFill>
                      <a:prstDash val="solid"/>
                      <a:round/>
                      <a:headEnd type="none" w="med" len="med"/>
                      <a:tailEnd type="none" w="med" len="med"/>
                    </a:lnB>
                    <a:solidFill>
                      <a:schemeClr val="accent6">
                        <a:lumMod val="95000"/>
                      </a:schemeClr>
                    </a:solidFill>
                  </a:tcPr>
                </a:tc>
                <a:extLst>
                  <a:ext uri="{0D108BD9-81ED-4DB2-BD59-A6C34878D82A}">
                    <a16:rowId xmlns:a16="http://schemas.microsoft.com/office/drawing/2014/main" val="2939005819"/>
                  </a:ext>
                </a:extLst>
              </a:tr>
            </a:tbl>
          </a:graphicData>
        </a:graphic>
      </p:graphicFrame>
      <p:sp>
        <p:nvSpPr>
          <p:cNvPr id="10" name="Rectangle: Diagonal Corners Rounded 9">
            <a:extLst>
              <a:ext uri="{FF2B5EF4-FFF2-40B4-BE49-F238E27FC236}">
                <a16:creationId xmlns:a16="http://schemas.microsoft.com/office/drawing/2014/main" id="{84D1BAD3-B42D-774D-DAFA-BFA7C473351F}"/>
              </a:ext>
            </a:extLst>
          </p:cNvPr>
          <p:cNvSpPr/>
          <p:nvPr/>
        </p:nvSpPr>
        <p:spPr>
          <a:xfrm>
            <a:off x="9927095" y="4775430"/>
            <a:ext cx="2031878" cy="1631110"/>
          </a:xfrm>
          <a:prstGeom prst="round2Diag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a:solidFill>
                  <a:schemeClr val="bg1"/>
                </a:solidFill>
                <a:ea typeface="Calibri"/>
                <a:cs typeface="Calibri"/>
              </a:rPr>
              <a:t>If other eligibility requirements metand funds are still avaiable</a:t>
            </a:r>
          </a:p>
        </p:txBody>
      </p:sp>
    </p:spTree>
    <p:extLst>
      <p:ext uri="{BB962C8B-B14F-4D97-AF65-F5344CB8AC3E}">
        <p14:creationId xmlns:p14="http://schemas.microsoft.com/office/powerpoint/2010/main" val="621466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A815-5A92-BEED-F60E-E543D19A4D7B}"/>
              </a:ext>
            </a:extLst>
          </p:cNvPr>
          <p:cNvSpPr>
            <a:spLocks noGrp="1"/>
          </p:cNvSpPr>
          <p:nvPr>
            <p:ph type="title"/>
          </p:nvPr>
        </p:nvSpPr>
        <p:spPr/>
        <p:txBody>
          <a:bodyPr/>
          <a:lstStyle/>
          <a:p>
            <a:r>
              <a:rPr lang="en-US">
                <a:latin typeface="Urbanist Black"/>
              </a:rPr>
              <a:t>Review</a:t>
            </a:r>
            <a:endParaRPr lang="en-US"/>
          </a:p>
        </p:txBody>
      </p:sp>
      <p:sp>
        <p:nvSpPr>
          <p:cNvPr id="3" name="Content Placeholder 2">
            <a:extLst>
              <a:ext uri="{FF2B5EF4-FFF2-40B4-BE49-F238E27FC236}">
                <a16:creationId xmlns:a16="http://schemas.microsoft.com/office/drawing/2014/main" id="{8495CFB9-F68B-272D-9B4B-C62FA1F3790E}"/>
              </a:ext>
            </a:extLst>
          </p:cNvPr>
          <p:cNvSpPr>
            <a:spLocks noGrp="1"/>
          </p:cNvSpPr>
          <p:nvPr>
            <p:ph idx="1"/>
          </p:nvPr>
        </p:nvSpPr>
        <p:spPr>
          <a:xfrm>
            <a:off x="838200" y="1738183"/>
            <a:ext cx="10515600" cy="628781"/>
          </a:xfrm>
        </p:spPr>
        <p:txBody>
          <a:bodyPr vert="horz" lIns="91440" tIns="45720" rIns="91440" bIns="45720" rtlCol="0" anchor="t">
            <a:normAutofit/>
          </a:bodyPr>
          <a:lstStyle/>
          <a:p>
            <a:r>
              <a:rPr lang="en-US" b="1">
                <a:latin typeface="Urbanist Medium"/>
              </a:rPr>
              <a:t>Question:</a:t>
            </a:r>
            <a:r>
              <a:rPr lang="en-US">
                <a:latin typeface="Urbanist Medium"/>
              </a:rPr>
              <a:t> When will the new Spark Funding Structure begin?</a:t>
            </a:r>
            <a:endParaRPr lang="en-US"/>
          </a:p>
        </p:txBody>
      </p:sp>
      <p:sp>
        <p:nvSpPr>
          <p:cNvPr id="4" name="TextBox 3">
            <a:extLst>
              <a:ext uri="{FF2B5EF4-FFF2-40B4-BE49-F238E27FC236}">
                <a16:creationId xmlns:a16="http://schemas.microsoft.com/office/drawing/2014/main" id="{D8586B68-F952-16BB-E8CF-3F65AAB1D32B}"/>
              </a:ext>
            </a:extLst>
          </p:cNvPr>
          <p:cNvSpPr txBox="1"/>
          <p:nvPr/>
        </p:nvSpPr>
        <p:spPr>
          <a:xfrm>
            <a:off x="2472753" y="2360951"/>
            <a:ext cx="888729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latin typeface="Urbanist Medium"/>
                <a:ea typeface="Calibri"/>
                <a:cs typeface="Calibri"/>
              </a:rPr>
              <a:t>Answer:</a:t>
            </a:r>
            <a:r>
              <a:rPr lang="en-US" sz="2800">
                <a:solidFill>
                  <a:schemeClr val="accent1"/>
                </a:solidFill>
                <a:latin typeface="Urbanist Medium"/>
                <a:ea typeface="Calibri"/>
                <a:cs typeface="Calibri"/>
              </a:rPr>
              <a:t> July 1, 2026</a:t>
            </a:r>
            <a:endParaRPr lang="en-US" sz="2800">
              <a:solidFill>
                <a:schemeClr val="accent1"/>
              </a:solidFill>
              <a:latin typeface="Urbanist Medium"/>
            </a:endParaRPr>
          </a:p>
        </p:txBody>
      </p:sp>
      <p:sp>
        <p:nvSpPr>
          <p:cNvPr id="6" name="Content Placeholder 2">
            <a:extLst>
              <a:ext uri="{FF2B5EF4-FFF2-40B4-BE49-F238E27FC236}">
                <a16:creationId xmlns:a16="http://schemas.microsoft.com/office/drawing/2014/main" id="{09906A1F-D76F-622A-CC9F-158187E96B0F}"/>
              </a:ext>
            </a:extLst>
          </p:cNvPr>
          <p:cNvSpPr txBox="1">
            <a:spLocks/>
          </p:cNvSpPr>
          <p:nvPr/>
        </p:nvSpPr>
        <p:spPr>
          <a:xfrm>
            <a:off x="840698" y="3114780"/>
            <a:ext cx="10515600" cy="1390780"/>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Tx/>
              <a:buNone/>
              <a:defRPr sz="28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latin typeface="Urbanist Medium"/>
              </a:rPr>
              <a:t>Question:</a:t>
            </a:r>
            <a:r>
              <a:rPr lang="en-US">
                <a:latin typeface="Urbanist Medium"/>
              </a:rPr>
              <a:t> Starting July 1, 2026 what funding opportunities will be offered through Spark to support quality improvements?</a:t>
            </a:r>
            <a:endParaRPr lang="en-US"/>
          </a:p>
        </p:txBody>
      </p:sp>
      <p:sp>
        <p:nvSpPr>
          <p:cNvPr id="7" name="TextBox 6">
            <a:extLst>
              <a:ext uri="{FF2B5EF4-FFF2-40B4-BE49-F238E27FC236}">
                <a16:creationId xmlns:a16="http://schemas.microsoft.com/office/drawing/2014/main" id="{6EA2E28C-11D3-FFCB-D03F-B15C88BA683B}"/>
              </a:ext>
            </a:extLst>
          </p:cNvPr>
          <p:cNvSpPr txBox="1"/>
          <p:nvPr/>
        </p:nvSpPr>
        <p:spPr>
          <a:xfrm>
            <a:off x="2472752" y="4284687"/>
            <a:ext cx="8887293"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latin typeface="Urbanist Medium"/>
                <a:ea typeface="Calibri"/>
                <a:cs typeface="Calibri"/>
              </a:rPr>
              <a:t>Answer: </a:t>
            </a:r>
          </a:p>
          <a:p>
            <a:pPr marL="514350" indent="-514350">
              <a:buAutoNum type="arabicPeriod"/>
            </a:pPr>
            <a:r>
              <a:rPr lang="en-US" sz="2800">
                <a:solidFill>
                  <a:schemeClr val="accent1"/>
                </a:solidFill>
                <a:latin typeface="Urbanist Medium"/>
                <a:ea typeface="Calibri"/>
                <a:cs typeface="Calibri"/>
              </a:rPr>
              <a:t>QI Cycle Funds (Goal &amp; Reflection Payments),</a:t>
            </a:r>
          </a:p>
          <a:p>
            <a:pPr marL="514350" indent="-514350">
              <a:buAutoNum type="arabicPeriod"/>
            </a:pPr>
            <a:r>
              <a:rPr lang="en-US" sz="2800">
                <a:solidFill>
                  <a:schemeClr val="accent1"/>
                </a:solidFill>
                <a:latin typeface="Urbanist Medium"/>
                <a:ea typeface="Calibri"/>
                <a:cs typeface="Calibri"/>
              </a:rPr>
              <a:t>Spark Increased Goal Payments</a:t>
            </a:r>
          </a:p>
          <a:p>
            <a:pPr marL="514350" indent="-514350">
              <a:buAutoNum type="arabicPeriod"/>
            </a:pPr>
            <a:r>
              <a:rPr lang="en-US" sz="2800">
                <a:solidFill>
                  <a:schemeClr val="accent2"/>
                </a:solidFill>
                <a:latin typeface="Urbanist Medium"/>
                <a:ea typeface="Calibri"/>
                <a:cs typeface="Calibri"/>
              </a:rPr>
              <a:t>FCCN Participation Payments</a:t>
            </a:r>
            <a:r>
              <a:rPr lang="en-US" sz="2800">
                <a:solidFill>
                  <a:schemeClr val="accent1"/>
                </a:solidFill>
                <a:latin typeface="Urbanist Medium"/>
                <a:ea typeface="Calibri"/>
                <a:cs typeface="Calibri"/>
              </a:rPr>
              <a:t> </a:t>
            </a:r>
            <a:r>
              <a:rPr lang="en-US" sz="2800">
                <a:solidFill>
                  <a:schemeClr val="accent2"/>
                </a:solidFill>
                <a:latin typeface="Urbanist Medium"/>
                <a:ea typeface="Calibri"/>
                <a:cs typeface="Calibri"/>
              </a:rPr>
              <a:t>ONLY If the network started before July 1, 2026*</a:t>
            </a:r>
            <a:endParaRPr lang="en-US" sz="2800">
              <a:solidFill>
                <a:schemeClr val="accent2"/>
              </a:solidFill>
              <a:latin typeface="Urbanist Medium"/>
            </a:endParaRPr>
          </a:p>
        </p:txBody>
      </p:sp>
    </p:spTree>
    <p:extLst>
      <p:ext uri="{BB962C8B-B14F-4D97-AF65-F5344CB8AC3E}">
        <p14:creationId xmlns:p14="http://schemas.microsoft.com/office/powerpoint/2010/main" val="2178466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CD85E-DEBC-A3C8-3C01-0671CF2155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F833C1-DD92-1B65-39B4-2BE430DD1AB5}"/>
              </a:ext>
            </a:extLst>
          </p:cNvPr>
          <p:cNvSpPr>
            <a:spLocks noGrp="1"/>
          </p:cNvSpPr>
          <p:nvPr>
            <p:ph type="title"/>
          </p:nvPr>
        </p:nvSpPr>
        <p:spPr/>
        <p:txBody>
          <a:bodyPr/>
          <a:lstStyle/>
          <a:p>
            <a:r>
              <a:rPr lang="en-US">
                <a:latin typeface="Urbanist Black"/>
              </a:rPr>
              <a:t>Review</a:t>
            </a:r>
            <a:endParaRPr lang="en-US"/>
          </a:p>
        </p:txBody>
      </p:sp>
      <p:sp>
        <p:nvSpPr>
          <p:cNvPr id="3" name="Content Placeholder 2">
            <a:extLst>
              <a:ext uri="{FF2B5EF4-FFF2-40B4-BE49-F238E27FC236}">
                <a16:creationId xmlns:a16="http://schemas.microsoft.com/office/drawing/2014/main" id="{4DC02116-B5B0-988D-35E4-F17A33FFC320}"/>
              </a:ext>
            </a:extLst>
          </p:cNvPr>
          <p:cNvSpPr>
            <a:spLocks noGrp="1"/>
          </p:cNvSpPr>
          <p:nvPr>
            <p:ph idx="1"/>
          </p:nvPr>
        </p:nvSpPr>
        <p:spPr>
          <a:xfrm>
            <a:off x="838200" y="1725692"/>
            <a:ext cx="10515600" cy="1128452"/>
          </a:xfrm>
        </p:spPr>
        <p:txBody>
          <a:bodyPr vert="horz" lIns="91440" tIns="45720" rIns="91440" bIns="45720" rtlCol="0" anchor="t">
            <a:normAutofit/>
          </a:bodyPr>
          <a:lstStyle/>
          <a:p>
            <a:r>
              <a:rPr lang="en-US" b="1">
                <a:latin typeface="Urbanist Medium"/>
              </a:rPr>
              <a:t>Question:</a:t>
            </a:r>
            <a:r>
              <a:rPr lang="en-US">
                <a:latin typeface="Urbanist Medium"/>
              </a:rPr>
              <a:t> Can a program receive QI Cycle Funds from Spark but not be in Spark?</a:t>
            </a:r>
            <a:endParaRPr lang="en-US"/>
          </a:p>
        </p:txBody>
      </p:sp>
      <p:sp>
        <p:nvSpPr>
          <p:cNvPr id="4" name="TextBox 3">
            <a:extLst>
              <a:ext uri="{FF2B5EF4-FFF2-40B4-BE49-F238E27FC236}">
                <a16:creationId xmlns:a16="http://schemas.microsoft.com/office/drawing/2014/main" id="{651816C1-61DE-EB32-6862-1D6F9068562A}"/>
              </a:ext>
            </a:extLst>
          </p:cNvPr>
          <p:cNvSpPr txBox="1"/>
          <p:nvPr/>
        </p:nvSpPr>
        <p:spPr>
          <a:xfrm>
            <a:off x="2472753" y="2823147"/>
            <a:ext cx="8887293"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latin typeface="Urbanist Medium"/>
                <a:ea typeface="Calibri"/>
                <a:cs typeface="Calibri"/>
              </a:rPr>
              <a:t>Answer:</a:t>
            </a:r>
            <a:r>
              <a:rPr lang="en-US" sz="2800">
                <a:solidFill>
                  <a:schemeClr val="accent1"/>
                </a:solidFill>
                <a:latin typeface="Urbanist Medium"/>
                <a:ea typeface="Calibri"/>
                <a:cs typeface="Calibri"/>
              </a:rPr>
              <a:t> Yes, but only if they are in a Focused Child Care Network.</a:t>
            </a:r>
            <a:endParaRPr lang="en-US" sz="2800">
              <a:solidFill>
                <a:schemeClr val="accent1"/>
              </a:solidFill>
              <a:latin typeface="Urbanist Medium"/>
            </a:endParaRPr>
          </a:p>
        </p:txBody>
      </p:sp>
      <p:sp>
        <p:nvSpPr>
          <p:cNvPr id="6" name="Content Placeholder 2">
            <a:extLst>
              <a:ext uri="{FF2B5EF4-FFF2-40B4-BE49-F238E27FC236}">
                <a16:creationId xmlns:a16="http://schemas.microsoft.com/office/drawing/2014/main" id="{6BD1D0CA-7FE3-65C1-29E1-0A39B621BDA2}"/>
              </a:ext>
            </a:extLst>
          </p:cNvPr>
          <p:cNvSpPr txBox="1">
            <a:spLocks/>
          </p:cNvSpPr>
          <p:nvPr/>
        </p:nvSpPr>
        <p:spPr>
          <a:xfrm>
            <a:off x="840698" y="4014190"/>
            <a:ext cx="10515600" cy="1390780"/>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Tx/>
              <a:buNone/>
              <a:defRPr sz="28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latin typeface="Urbanist Medium"/>
              </a:rPr>
              <a:t>Question:</a:t>
            </a:r>
            <a:r>
              <a:rPr lang="en-US">
                <a:latin typeface="Urbanist Medium"/>
              </a:rPr>
              <a:t> Can an FCCN participant receive both QI Cycle funds and an FCCN Participation Payment?</a:t>
            </a:r>
            <a:endParaRPr lang="en-US"/>
          </a:p>
        </p:txBody>
      </p:sp>
      <p:sp>
        <p:nvSpPr>
          <p:cNvPr id="7" name="TextBox 6">
            <a:extLst>
              <a:ext uri="{FF2B5EF4-FFF2-40B4-BE49-F238E27FC236}">
                <a16:creationId xmlns:a16="http://schemas.microsoft.com/office/drawing/2014/main" id="{863B5575-2636-084E-19EB-887C4E914FE4}"/>
              </a:ext>
            </a:extLst>
          </p:cNvPr>
          <p:cNvSpPr txBox="1"/>
          <p:nvPr/>
        </p:nvSpPr>
        <p:spPr>
          <a:xfrm>
            <a:off x="2447769" y="5134129"/>
            <a:ext cx="8912276"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latin typeface="Urbanist Medium"/>
                <a:ea typeface="Calibri"/>
                <a:cs typeface="Calibri"/>
              </a:rPr>
              <a:t>Answer: </a:t>
            </a:r>
            <a:r>
              <a:rPr lang="en-US" sz="2800">
                <a:solidFill>
                  <a:schemeClr val="accent5"/>
                </a:solidFill>
                <a:latin typeface="Urbanist Medium"/>
                <a:ea typeface="Calibri"/>
                <a:cs typeface="Calibri"/>
              </a:rPr>
              <a:t>Yes, but only if their network started before July 1, 2026 and meet other eligibility criteria.</a:t>
            </a:r>
          </a:p>
          <a:p>
            <a:pPr marL="514350" indent="-514350">
              <a:buAutoNum type="arabicPeriod"/>
            </a:pPr>
            <a:endParaRPr lang="en-US" sz="2800">
              <a:solidFill>
                <a:schemeClr val="accent1"/>
              </a:solidFill>
              <a:latin typeface="Urbanist Medium"/>
              <a:ea typeface="Calibri"/>
              <a:cs typeface="Calibri"/>
            </a:endParaRPr>
          </a:p>
        </p:txBody>
      </p:sp>
    </p:spTree>
    <p:extLst>
      <p:ext uri="{BB962C8B-B14F-4D97-AF65-F5344CB8AC3E}">
        <p14:creationId xmlns:p14="http://schemas.microsoft.com/office/powerpoint/2010/main" val="2972690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78FC4-F599-CF34-EA4B-F3D6949F2B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77D3D3-F5A6-EED4-832F-B67005F1780D}"/>
              </a:ext>
            </a:extLst>
          </p:cNvPr>
          <p:cNvSpPr>
            <a:spLocks noGrp="1"/>
          </p:cNvSpPr>
          <p:nvPr>
            <p:ph type="title"/>
          </p:nvPr>
        </p:nvSpPr>
        <p:spPr/>
        <p:txBody>
          <a:bodyPr/>
          <a:lstStyle/>
          <a:p>
            <a:r>
              <a:rPr lang="en-US">
                <a:latin typeface="Urbanist Black"/>
              </a:rPr>
              <a:t>Review</a:t>
            </a:r>
            <a:endParaRPr lang="en-US"/>
          </a:p>
        </p:txBody>
      </p:sp>
      <p:sp>
        <p:nvSpPr>
          <p:cNvPr id="3" name="Content Placeholder 2">
            <a:extLst>
              <a:ext uri="{FF2B5EF4-FFF2-40B4-BE49-F238E27FC236}">
                <a16:creationId xmlns:a16="http://schemas.microsoft.com/office/drawing/2014/main" id="{A715ED02-3411-94E8-C362-071BF1DBFF30}"/>
              </a:ext>
            </a:extLst>
          </p:cNvPr>
          <p:cNvSpPr>
            <a:spLocks noGrp="1"/>
          </p:cNvSpPr>
          <p:nvPr>
            <p:ph idx="1"/>
          </p:nvPr>
        </p:nvSpPr>
        <p:spPr>
          <a:xfrm>
            <a:off x="838200" y="4227352"/>
            <a:ext cx="10515600" cy="1128452"/>
          </a:xfrm>
        </p:spPr>
        <p:txBody>
          <a:bodyPr vert="horz" lIns="91440" tIns="45720" rIns="91440" bIns="45720" rtlCol="0" anchor="t">
            <a:normAutofit/>
          </a:bodyPr>
          <a:lstStyle/>
          <a:p>
            <a:r>
              <a:rPr lang="en-US" b="1">
                <a:latin typeface="Urbanist Medium"/>
              </a:rPr>
              <a:t>Question:</a:t>
            </a:r>
            <a:r>
              <a:rPr lang="en-US">
                <a:latin typeface="Urbanist Medium"/>
              </a:rPr>
              <a:t> With Spark's New Funding Structure, how many times can network participants receive QI Cycle Funds?</a:t>
            </a:r>
            <a:endParaRPr lang="en-US"/>
          </a:p>
        </p:txBody>
      </p:sp>
      <p:sp>
        <p:nvSpPr>
          <p:cNvPr id="4" name="TextBox 3">
            <a:extLst>
              <a:ext uri="{FF2B5EF4-FFF2-40B4-BE49-F238E27FC236}">
                <a16:creationId xmlns:a16="http://schemas.microsoft.com/office/drawing/2014/main" id="{29F42516-56CE-ECDD-24A7-CEF34332F0A4}"/>
              </a:ext>
            </a:extLst>
          </p:cNvPr>
          <p:cNvSpPr txBox="1"/>
          <p:nvPr/>
        </p:nvSpPr>
        <p:spPr>
          <a:xfrm>
            <a:off x="2443998" y="5367940"/>
            <a:ext cx="8887293"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latin typeface="Urbanist Medium"/>
                <a:ea typeface="Calibri"/>
                <a:cs typeface="Calibri"/>
              </a:rPr>
              <a:t>Answer:</a:t>
            </a:r>
            <a:r>
              <a:rPr lang="en-US" sz="2800">
                <a:solidFill>
                  <a:schemeClr val="accent1"/>
                </a:solidFill>
                <a:latin typeface="Urbanist Medium"/>
                <a:ea typeface="Calibri"/>
                <a:cs typeface="Calibri"/>
              </a:rPr>
              <a:t> There is no current limit besides once per year. These are meant to be ongoing.</a:t>
            </a:r>
          </a:p>
        </p:txBody>
      </p:sp>
      <p:sp>
        <p:nvSpPr>
          <p:cNvPr id="6" name="Content Placeholder 2">
            <a:extLst>
              <a:ext uri="{FF2B5EF4-FFF2-40B4-BE49-F238E27FC236}">
                <a16:creationId xmlns:a16="http://schemas.microsoft.com/office/drawing/2014/main" id="{0DE873E6-470A-3C99-BBD6-7AC52580F439}"/>
              </a:ext>
            </a:extLst>
          </p:cNvPr>
          <p:cNvSpPr txBox="1">
            <a:spLocks/>
          </p:cNvSpPr>
          <p:nvPr/>
        </p:nvSpPr>
        <p:spPr>
          <a:xfrm>
            <a:off x="840698" y="1915095"/>
            <a:ext cx="10515600" cy="1390780"/>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Tx/>
              <a:buNone/>
              <a:defRPr sz="28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latin typeface="Urbanist Medium"/>
              </a:rPr>
              <a:t>Question:</a:t>
            </a:r>
            <a:r>
              <a:rPr lang="en-US">
                <a:latin typeface="Urbanist Medium"/>
              </a:rPr>
              <a:t> Can a program receive two QI Cycle funds in a year if they are in a network and in Spark?</a:t>
            </a:r>
            <a:endParaRPr lang="en-US"/>
          </a:p>
        </p:txBody>
      </p:sp>
      <p:sp>
        <p:nvSpPr>
          <p:cNvPr id="7" name="TextBox 6">
            <a:extLst>
              <a:ext uri="{FF2B5EF4-FFF2-40B4-BE49-F238E27FC236}">
                <a16:creationId xmlns:a16="http://schemas.microsoft.com/office/drawing/2014/main" id="{EF923318-1D4A-039E-4809-57EE31E71817}"/>
              </a:ext>
            </a:extLst>
          </p:cNvPr>
          <p:cNvSpPr txBox="1"/>
          <p:nvPr/>
        </p:nvSpPr>
        <p:spPr>
          <a:xfrm>
            <a:off x="2447769" y="2948771"/>
            <a:ext cx="8912276"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latin typeface="Urbanist Medium"/>
                <a:ea typeface="Calibri"/>
                <a:cs typeface="Calibri"/>
              </a:rPr>
              <a:t>Answer:</a:t>
            </a:r>
            <a:r>
              <a:rPr lang="en-US" sz="2800">
                <a:solidFill>
                  <a:schemeClr val="accent5"/>
                </a:solidFill>
                <a:latin typeface="Urbanist Medium"/>
                <a:ea typeface="Calibri"/>
                <a:cs typeface="Calibri"/>
              </a:rPr>
              <a:t> No. Programs can only receive QI Cycle funds once per year.</a:t>
            </a:r>
          </a:p>
          <a:p>
            <a:pPr marL="514350" indent="-514350">
              <a:buAutoNum type="arabicPeriod"/>
            </a:pPr>
            <a:endParaRPr lang="en-US" sz="2800">
              <a:solidFill>
                <a:schemeClr val="accent1"/>
              </a:solidFill>
              <a:latin typeface="Urbanist Medium"/>
              <a:ea typeface="Calibri"/>
              <a:cs typeface="Calibri"/>
            </a:endParaRPr>
          </a:p>
        </p:txBody>
      </p:sp>
    </p:spTree>
    <p:extLst>
      <p:ext uri="{BB962C8B-B14F-4D97-AF65-F5344CB8AC3E}">
        <p14:creationId xmlns:p14="http://schemas.microsoft.com/office/powerpoint/2010/main" val="1156968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theme/theme1.xml><?xml version="1.0" encoding="utf-8"?>
<a:theme xmlns:a="http://schemas.openxmlformats.org/drawingml/2006/main" name="ELD - Green">
  <a:themeElements>
    <a:clrScheme name="DELC Theme">
      <a:dk1>
        <a:srgbClr val="002E57"/>
      </a:dk1>
      <a:lt1>
        <a:srgbClr val="FEBF00"/>
      </a:lt1>
      <a:dk2>
        <a:srgbClr val="FEFFFF"/>
      </a:dk2>
      <a:lt2>
        <a:srgbClr val="FEF3DB"/>
      </a:lt2>
      <a:accent1>
        <a:srgbClr val="01A692"/>
      </a:accent1>
      <a:accent2>
        <a:srgbClr val="F15A4D"/>
      </a:accent2>
      <a:accent3>
        <a:srgbClr val="F7C21A"/>
      </a:accent3>
      <a:accent4>
        <a:srgbClr val="002E57"/>
      </a:accent4>
      <a:accent5>
        <a:srgbClr val="01A692"/>
      </a:accent5>
      <a:accent6>
        <a:srgbClr val="FFFFFF"/>
      </a:accent6>
      <a:hlink>
        <a:srgbClr val="304E68"/>
      </a:hlink>
      <a:folHlink>
        <a:srgbClr val="304E6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5A68A4C-4494-4154-A7F0-7690026A112E}" vid="{89031F25-B2B8-496F-B8AD-6BE694A9E323}"/>
    </a:ext>
  </a:extLst>
</a:theme>
</file>

<file path=ppt/theme/theme2.xml><?xml version="1.0" encoding="utf-8"?>
<a:theme xmlns:a="http://schemas.openxmlformats.org/drawingml/2006/main" name="Office Theme">
  <a:themeElements>
    <a:clrScheme name="DELC COLORS">
      <a:dk1>
        <a:sysClr val="windowText" lastClr="000000"/>
      </a:dk1>
      <a:lt1>
        <a:sysClr val="window" lastClr="FFFFFF"/>
      </a:lt1>
      <a:dk2>
        <a:srgbClr val="002E55"/>
      </a:dk2>
      <a:lt2>
        <a:srgbClr val="FFFFFF"/>
      </a:lt2>
      <a:accent1>
        <a:srgbClr val="00A691"/>
      </a:accent1>
      <a:accent2>
        <a:srgbClr val="002E55"/>
      </a:accent2>
      <a:accent3>
        <a:srgbClr val="FFF4DB"/>
      </a:accent3>
      <a:accent4>
        <a:srgbClr val="8DCEE4"/>
      </a:accent4>
      <a:accent5>
        <a:srgbClr val="F0584D"/>
      </a:accent5>
      <a:accent6>
        <a:srgbClr val="F7C31B"/>
      </a:accent6>
      <a:hlink>
        <a:srgbClr val="00A691"/>
      </a:hlink>
      <a:folHlink>
        <a:srgbClr val="00A691"/>
      </a:folHlink>
    </a:clrScheme>
    <a:fontScheme name="DELC 2">
      <a:majorFont>
        <a:latin typeface="Urbanist Black"/>
        <a:ea typeface=""/>
        <a:cs typeface=""/>
      </a:majorFont>
      <a:minorFont>
        <a:latin typeface="Urbanis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FEF78A07-D169-4D2F-B824-7E8173A07435}" vid="{57A9925F-3B30-417C-A988-566324E12D0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BFA3E28FA6DFB498481B9367EC19DDC" ma:contentTypeVersion="15" ma:contentTypeDescription="Create a new document." ma:contentTypeScope="" ma:versionID="103402bddc0f7beb37d790960513199e">
  <xsd:schema xmlns:xsd="http://www.w3.org/2001/XMLSchema" xmlns:xs="http://www.w3.org/2001/XMLSchema" xmlns:p="http://schemas.microsoft.com/office/2006/metadata/properties" xmlns:ns2="db46514c-997e-4260-884a-d8316a327feb" xmlns:ns3="4ada41a8-94b0-490c-9c32-0008d32b6d6c" targetNamespace="http://schemas.microsoft.com/office/2006/metadata/properties" ma:root="true" ma:fieldsID="0fcfc945b6e5cbc526210ed96b685273" ns2:_="" ns3:_="">
    <xsd:import namespace="db46514c-997e-4260-884a-d8316a327feb"/>
    <xsd:import namespace="4ada41a8-94b0-490c-9c32-0008d32b6d6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SearchProperties" minOccurs="0"/>
                <xsd:element ref="ns3:MediaServiceGenerationTime" minOccurs="0"/>
                <xsd:element ref="ns3:MediaServiceEventHashCode" minOccurs="0"/>
                <xsd:element ref="ns3:lcf76f155ced4ddcb4097134ff3c332f" minOccurs="0"/>
                <xsd:element ref="ns2:TaxCatchAll" minOccurs="0"/>
                <xsd:element ref="ns3:MediaServiceDateTaken" minOccurs="0"/>
                <xsd:element ref="ns3:MediaServiceOCR"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46514c-997e-4260-884a-d8316a327fe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7a99ef83-2f6d-4c97-ad2a-1670efaae32b}" ma:internalName="TaxCatchAll" ma:showField="CatchAllData" ma:web="db46514c-997e-4260-884a-d8316a327fe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ada41a8-94b0-490c-9c32-0008d32b6d6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bc13bb2-4050-4808-9050-3ebd68b2d7b0"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b46514c-997e-4260-884a-d8316a327feb" xsi:nil="true"/>
    <lcf76f155ced4ddcb4097134ff3c332f xmlns="4ada41a8-94b0-490c-9c32-0008d32b6d6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680EB5E-94C3-42DC-ACB6-D88844C3A90E}">
  <ds:schemaRefs>
    <ds:schemaRef ds:uri="4ada41a8-94b0-490c-9c32-0008d32b6d6c"/>
    <ds:schemaRef ds:uri="db46514c-997e-4260-884a-d8316a327fe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BA37905-799A-4ACF-8C8A-98A8A70096BF}">
  <ds:schemaRefs>
    <ds:schemaRef ds:uri="4ada41a8-94b0-490c-9c32-0008d32b6d6c"/>
    <ds:schemaRef ds:uri="db46514c-997e-4260-884a-d8316a327feb"/>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5AEFB66-6918-456F-98D7-E097BE69F7FE}">
  <ds:schemaRefs>
    <ds:schemaRef ds:uri="http://schemas.microsoft.com/sharepoint/v3/contenttype/forms"/>
  </ds:schemaRefs>
</ds:datastoreItem>
</file>

<file path=docMetadata/LabelInfo.xml><?xml version="1.0" encoding="utf-8"?>
<clbl:labelList xmlns:clbl="http://schemas.microsoft.com/office/2020/mipLabelMetadata">
  <clbl:label id="{db79d039-fcd0-4045-9c78-4cfb2eba0904}" enabled="1" method="Privileged" siteId="{aa3f6932-fa7c-47b4-a0ce-a598cad161cf}" contentBits="0"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798</Words>
  <Application>Microsoft Office PowerPoint</Application>
  <PresentationFormat>Widescreen</PresentationFormat>
  <Paragraphs>113</Paragraphs>
  <Slides>10</Slides>
  <Notes>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vt:i4>
      </vt:variant>
    </vt:vector>
  </HeadingPairs>
  <TitlesOfParts>
    <vt:vector size="19" baseType="lpstr">
      <vt:lpstr>Aptos</vt:lpstr>
      <vt:lpstr>Arial</vt:lpstr>
      <vt:lpstr>Arial,Sans-Serif</vt:lpstr>
      <vt:lpstr>Calibri</vt:lpstr>
      <vt:lpstr>Urbanist</vt:lpstr>
      <vt:lpstr>Urbanist Black</vt:lpstr>
      <vt:lpstr>Urbanist Medium</vt:lpstr>
      <vt:lpstr>ELD - Green</vt:lpstr>
      <vt:lpstr>Office Theme</vt:lpstr>
      <vt:lpstr>Spark - FCCNs</vt:lpstr>
      <vt:lpstr>Spark QI Cycle for FCCNs</vt:lpstr>
      <vt:lpstr>PowerPoint Presentation</vt:lpstr>
      <vt:lpstr>PAUSE</vt:lpstr>
      <vt:lpstr>FCCN Participation Payments</vt:lpstr>
      <vt:lpstr>PAUSE</vt:lpstr>
      <vt:lpstr>PowerPoint Presentation</vt:lpstr>
      <vt:lpstr>Review</vt:lpstr>
      <vt:lpstr>Review</vt:lpstr>
      <vt:lpstr>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jlofton</dc:creator>
  <cp:lastModifiedBy>Jackie Lofton</cp:lastModifiedBy>
  <cp:revision>9</cp:revision>
  <dcterms:created xsi:type="dcterms:W3CDTF">2026-03-24T18:34:58Z</dcterms:created>
  <dcterms:modified xsi:type="dcterms:W3CDTF">2026-03-26T20:15:38Z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0x0101007BFA3E28FA6DFB498481B9367EC19DDC</vt:lpwstr>
  </property>
  <property fmtid="{D5CDD505-2E9C-101B-9397-08002B2CF9AE}" pid="3" name="MediaServiceImageTags">
    <vt:lpwstr/>
  </property>
</Properties>
</file>